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bookmarkIdSeed="2">
  <p:sldMasterIdLst>
    <p:sldMasterId id="2147483652" r:id="rId7"/>
  </p:sldMasterIdLst>
  <p:notesMasterIdLst>
    <p:notesMasterId r:id="rId37"/>
  </p:notesMasterIdLst>
  <p:handoutMasterIdLst>
    <p:handoutMasterId r:id="rId38"/>
  </p:handoutMasterIdLst>
  <p:sldIdLst>
    <p:sldId id="267" r:id="rId8"/>
    <p:sldId id="452" r:id="rId9"/>
    <p:sldId id="361" r:id="rId10"/>
    <p:sldId id="393" r:id="rId11"/>
    <p:sldId id="394" r:id="rId12"/>
    <p:sldId id="437" r:id="rId13"/>
    <p:sldId id="453" r:id="rId14"/>
    <p:sldId id="454" r:id="rId15"/>
    <p:sldId id="396" r:id="rId16"/>
    <p:sldId id="398" r:id="rId17"/>
    <p:sldId id="455" r:id="rId18"/>
    <p:sldId id="456" r:id="rId19"/>
    <p:sldId id="457" r:id="rId20"/>
    <p:sldId id="438" r:id="rId21"/>
    <p:sldId id="352" r:id="rId22"/>
    <p:sldId id="467" r:id="rId23"/>
    <p:sldId id="459" r:id="rId24"/>
    <p:sldId id="460" r:id="rId25"/>
    <p:sldId id="461" r:id="rId26"/>
    <p:sldId id="462" r:id="rId27"/>
    <p:sldId id="458" r:id="rId28"/>
    <p:sldId id="425" r:id="rId29"/>
    <p:sldId id="428" r:id="rId30"/>
    <p:sldId id="449" r:id="rId31"/>
    <p:sldId id="463" r:id="rId32"/>
    <p:sldId id="465" r:id="rId33"/>
    <p:sldId id="464" r:id="rId34"/>
    <p:sldId id="392" r:id="rId35"/>
    <p:sldId id="391" r:id="rId36"/>
  </p:sldIdLst>
  <p:sldSz cx="9144000" cy="6858000" type="screen4x3"/>
  <p:notesSz cx="7010400" cy="9296400"/>
  <p:embeddedFontLst>
    <p:embeddedFont>
      <p:font typeface="Calibri" panose="020F0502020204030204" pitchFamily="34" charset="0"/>
      <p:regular r:id="rId39"/>
      <p:bold r:id="rId40"/>
      <p:italic r:id="rId41"/>
      <p:boldItalic r:id="rId42"/>
    </p:embeddedFont>
    <p:embeddedFont>
      <p:font typeface="Myriad Web Pro" panose="020B0604020202020204" charset="0"/>
      <p:regular r:id="rId43"/>
      <p:bold r:id="rId44"/>
      <p:italic r:id="rId4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rman, Laurel" initials="BL" lastIdx="1" clrIdx="0">
    <p:extLst>
      <p:ext uri="{19B8F6BF-5375-455C-9EA6-DF929625EA0E}">
        <p15:presenceInfo xmlns:p15="http://schemas.microsoft.com/office/powerpoint/2012/main" userId="S-1-5-21-1339303556-449845944-1601390327-92534" providerId="AD"/>
      </p:ext>
    </p:extLst>
  </p:cmAuthor>
  <p:cmAuthor id="2" name="Forrester, Tina (ATSDR/DCHI/OD)" initials="FT(" lastIdx="4" clrIdx="1">
    <p:extLst>
      <p:ext uri="{19B8F6BF-5375-455C-9EA6-DF929625EA0E}">
        <p15:presenceInfo xmlns:p15="http://schemas.microsoft.com/office/powerpoint/2012/main" userId="S-1-5-21-1207783550-2075000910-922709458-169133" providerId="AD"/>
      </p:ext>
    </p:extLst>
  </p:cmAuthor>
  <p:cmAuthor id="3" name="fjq0" initials="fjq0" lastIdx="3" clrIdx="2">
    <p:extLst>
      <p:ext uri="{19B8F6BF-5375-455C-9EA6-DF929625EA0E}">
        <p15:presenceInfo xmlns:p15="http://schemas.microsoft.com/office/powerpoint/2012/main" userId="fjq0" providerId="None"/>
      </p:ext>
    </p:extLst>
  </p:cmAuthor>
  <p:cmAuthor id="4" name="Casteel, Sue A. (ATSDR/DCHI/CB)" initials="CSA(" lastIdx="8" clrIdx="3">
    <p:extLst>
      <p:ext uri="{19B8F6BF-5375-455C-9EA6-DF929625EA0E}">
        <p15:presenceInfo xmlns:p15="http://schemas.microsoft.com/office/powerpoint/2012/main" userId="S-1-5-21-1207783550-2075000910-922709458-167424" providerId="AD"/>
      </p:ext>
    </p:extLst>
  </p:cmAuthor>
  <p:cmAuthor id="5" name="Freed, Jennifer (ATSDR/DCHI/OD)" initials="FJ(" lastIdx="2" clrIdx="4">
    <p:extLst>
      <p:ext uri="{19B8F6BF-5375-455C-9EA6-DF929625EA0E}">
        <p15:presenceInfo xmlns:p15="http://schemas.microsoft.com/office/powerpoint/2012/main" userId="S-1-5-21-1207783550-2075000910-922709458-169307" providerId="AD"/>
      </p:ext>
    </p:extLst>
  </p:cmAuthor>
  <p:cmAuthor id="6" name="Zimmerman, Sarah (Sally) (ATSDR/OCOM/WE)" initials="ZS((" lastIdx="34" clrIdx="5">
    <p:extLst>
      <p:ext uri="{19B8F6BF-5375-455C-9EA6-DF929625EA0E}">
        <p15:presenceInfo xmlns:p15="http://schemas.microsoft.com/office/powerpoint/2012/main" userId="S::gvn6@cdc.gov::516e6e4c-6ae4-48d2-9e31-d2b9cb1fed9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040C"/>
    <a:srgbClr val="A3E3FF"/>
    <a:srgbClr val="E0FD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84970" autoAdjust="0"/>
  </p:normalViewPr>
  <p:slideViewPr>
    <p:cSldViewPr>
      <p:cViewPr varScale="1">
        <p:scale>
          <a:sx n="97" d="100"/>
          <a:sy n="97" d="100"/>
        </p:scale>
        <p:origin x="1872" y="78"/>
      </p:cViewPr>
      <p:guideLst>
        <p:guide orient="horz" pos="2160"/>
        <p:guide pos="2880"/>
      </p:guideLst>
    </p:cSldViewPr>
  </p:slideViewPr>
  <p:outlineViewPr>
    <p:cViewPr>
      <p:scale>
        <a:sx n="33" d="100"/>
        <a:sy n="33" d="100"/>
      </p:scale>
      <p:origin x="0" y="-2688"/>
    </p:cViewPr>
  </p:outlineViewPr>
  <p:notesTextViewPr>
    <p:cViewPr>
      <p:scale>
        <a:sx n="100" d="100"/>
        <a:sy n="100" d="100"/>
      </p:scale>
      <p:origin x="0" y="0"/>
    </p:cViewPr>
  </p:notesTextViewPr>
  <p:sorterViewPr>
    <p:cViewPr>
      <p:scale>
        <a:sx n="100" d="100"/>
        <a:sy n="100" d="100"/>
      </p:scale>
      <p:origin x="0" y="-6900"/>
    </p:cViewPr>
  </p:sorterViewPr>
  <p:notesViewPr>
    <p:cSldViewPr>
      <p:cViewPr>
        <p:scale>
          <a:sx n="120" d="100"/>
          <a:sy n="120" d="100"/>
        </p:scale>
        <p:origin x="1290" y="-193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font" Target="fonts/font1.fntdata"/><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4.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1.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notesMaster" Target="notesMasters/notesMaster1.xml"/><Relationship Id="rId40" Type="http://schemas.openxmlformats.org/officeDocument/2006/relationships/font" Target="fonts/font2.fntdata"/><Relationship Id="rId45" Type="http://schemas.openxmlformats.org/officeDocument/2006/relationships/font" Target="fonts/font7.fntdata"/><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6.fntdata"/><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5.fntdata"/><Relationship Id="rId48"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handoutMaster" Target="handoutMasters/handoutMaster1.xml"/><Relationship Id="rId46"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font" Target="fonts/font3.fntdata"/><Relationship Id="rId1" Type="http://schemas.openxmlformats.org/officeDocument/2006/relationships/customXml" Target="../customXml/item1.xml"/><Relationship Id="rId6" Type="http://schemas.openxmlformats.org/officeDocument/2006/relationships/customXml" Target="../customXml/item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sz="quarter" idx="1"/>
          </p:nvPr>
        </p:nvSpPr>
        <p:spPr>
          <a:xfrm>
            <a:off x="3970734" y="0"/>
            <a:ext cx="3038145" cy="465743"/>
          </a:xfrm>
          <a:prstGeom prst="rect">
            <a:avLst/>
          </a:prstGeom>
        </p:spPr>
        <p:txBody>
          <a:bodyPr vert="horz" lIns="88139" tIns="44070" rIns="88139" bIns="44070" rtlCol="0"/>
          <a:lstStyle>
            <a:lvl1pPr algn="r">
              <a:defRPr sz="1200"/>
            </a:lvl1pPr>
          </a:lstStyle>
          <a:p>
            <a:fld id="{2C0DF319-CAE4-42FD-9C35-6D4449728983}" type="datetimeFigureOut">
              <a:rPr lang="en-US" smtClean="0"/>
              <a:t>9/28/2020</a:t>
            </a:fld>
            <a:endParaRPr lang="en-US" dirty="0"/>
          </a:p>
        </p:txBody>
      </p:sp>
      <p:sp>
        <p:nvSpPr>
          <p:cNvPr id="4" name="Footer Placeholder 3"/>
          <p:cNvSpPr>
            <a:spLocks noGrp="1"/>
          </p:cNvSpPr>
          <p:nvPr>
            <p:ph type="ftr" sz="quarter" idx="2"/>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734" y="8830658"/>
            <a:ext cx="3038145" cy="465742"/>
          </a:xfrm>
          <a:prstGeom prst="rect">
            <a:avLst/>
          </a:prstGeom>
        </p:spPr>
        <p:txBody>
          <a:bodyPr vert="horz" lIns="88139" tIns="44070" rIns="88139" bIns="44070" rtlCol="0" anchor="b"/>
          <a:lstStyle>
            <a:lvl1pPr algn="r">
              <a:defRPr sz="1200"/>
            </a:lvl1pPr>
          </a:lstStyle>
          <a:p>
            <a:fld id="{06F15351-B9AE-4970-A216-202FE70DE244}" type="slidenum">
              <a:rPr lang="en-US" smtClean="0"/>
              <a:t>‹#›</a:t>
            </a:fld>
            <a:endParaRPr lang="en-US" dirty="0"/>
          </a:p>
        </p:txBody>
      </p:sp>
    </p:spTree>
    <p:extLst>
      <p:ext uri="{BB962C8B-B14F-4D97-AF65-F5344CB8AC3E}">
        <p14:creationId xmlns:p14="http://schemas.microsoft.com/office/powerpoint/2010/main" val="22878715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45" cy="465743"/>
          </a:xfrm>
          <a:prstGeom prst="rect">
            <a:avLst/>
          </a:prstGeom>
        </p:spPr>
        <p:txBody>
          <a:bodyPr vert="horz" lIns="88139" tIns="44070" rIns="88139" bIns="44070" rtlCol="0"/>
          <a:lstStyle>
            <a:lvl1pPr algn="l">
              <a:defRPr sz="1200"/>
            </a:lvl1pPr>
          </a:lstStyle>
          <a:p>
            <a:endParaRPr lang="en-US" dirty="0"/>
          </a:p>
        </p:txBody>
      </p:sp>
      <p:sp>
        <p:nvSpPr>
          <p:cNvPr id="3" name="Date Placeholder 2"/>
          <p:cNvSpPr>
            <a:spLocks noGrp="1"/>
          </p:cNvSpPr>
          <p:nvPr>
            <p:ph type="dt" idx="1"/>
          </p:nvPr>
        </p:nvSpPr>
        <p:spPr>
          <a:xfrm>
            <a:off x="3970734" y="0"/>
            <a:ext cx="3038145" cy="465743"/>
          </a:xfrm>
          <a:prstGeom prst="rect">
            <a:avLst/>
          </a:prstGeom>
        </p:spPr>
        <p:txBody>
          <a:bodyPr vert="horz" lIns="88139" tIns="44070" rIns="88139" bIns="44070" rtlCol="0"/>
          <a:lstStyle>
            <a:lvl1pPr algn="r">
              <a:defRPr sz="1200"/>
            </a:lvl1pPr>
          </a:lstStyle>
          <a:p>
            <a:fld id="{5F86A26A-BBF3-4627-85EE-E30E5D110B3D}" type="datetimeFigureOut">
              <a:rPr lang="en-US" smtClean="0"/>
              <a:t>9/28/2020</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88139" tIns="44070" rIns="88139" bIns="44070" rtlCol="0" anchor="ctr"/>
          <a:lstStyle/>
          <a:p>
            <a:endParaRPr lang="en-US" dirty="0"/>
          </a:p>
        </p:txBody>
      </p:sp>
      <p:sp>
        <p:nvSpPr>
          <p:cNvPr id="5" name="Notes Placeholder 4"/>
          <p:cNvSpPr>
            <a:spLocks noGrp="1"/>
          </p:cNvSpPr>
          <p:nvPr>
            <p:ph type="body" sz="quarter" idx="3"/>
          </p:nvPr>
        </p:nvSpPr>
        <p:spPr>
          <a:xfrm>
            <a:off x="701345" y="4474508"/>
            <a:ext cx="5607711" cy="3659842"/>
          </a:xfrm>
          <a:prstGeom prst="rect">
            <a:avLst/>
          </a:prstGeom>
        </p:spPr>
        <p:txBody>
          <a:bodyPr vert="horz" lIns="88139" tIns="44070" rIns="88139" bIns="440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658"/>
            <a:ext cx="3038145" cy="465742"/>
          </a:xfrm>
          <a:prstGeom prst="rect">
            <a:avLst/>
          </a:prstGeom>
        </p:spPr>
        <p:txBody>
          <a:bodyPr vert="horz" lIns="88139" tIns="44070" rIns="88139" bIns="440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734" y="8830658"/>
            <a:ext cx="3038145" cy="465742"/>
          </a:xfrm>
          <a:prstGeom prst="rect">
            <a:avLst/>
          </a:prstGeom>
        </p:spPr>
        <p:txBody>
          <a:bodyPr vert="horz" lIns="88139" tIns="44070" rIns="88139" bIns="44070" rtlCol="0" anchor="b"/>
          <a:lstStyle>
            <a:lvl1pPr algn="r">
              <a:defRPr sz="1200"/>
            </a:lvl1pPr>
          </a:lstStyle>
          <a:p>
            <a:fld id="{E0144662-A094-4B77-83F4-BEF0A4E8409B}" type="slidenum">
              <a:rPr lang="en-US" smtClean="0"/>
              <a:t>‹#›</a:t>
            </a:fld>
            <a:endParaRPr lang="en-US" dirty="0"/>
          </a:p>
        </p:txBody>
      </p:sp>
    </p:spTree>
    <p:extLst>
      <p:ext uri="{BB962C8B-B14F-4D97-AF65-F5344CB8AC3E}">
        <p14:creationId xmlns:p14="http://schemas.microsoft.com/office/powerpoint/2010/main" val="292930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a:t>
            </a:fld>
            <a:endParaRPr lang="en-US" dirty="0"/>
          </a:p>
        </p:txBody>
      </p:sp>
    </p:spTree>
    <p:extLst>
      <p:ext uri="{BB962C8B-B14F-4D97-AF65-F5344CB8AC3E}">
        <p14:creationId xmlns:p14="http://schemas.microsoft.com/office/powerpoint/2010/main" val="25765830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These are indicators from an actual community development project to clean up land reuse sites along a riverfront</a:t>
            </a:r>
          </a:p>
        </p:txBody>
      </p:sp>
      <p:sp>
        <p:nvSpPr>
          <p:cNvPr id="4" name="Slide Number Placeholder 3"/>
          <p:cNvSpPr>
            <a:spLocks noGrp="1"/>
          </p:cNvSpPr>
          <p:nvPr>
            <p:ph type="sldNum" sz="quarter" idx="5"/>
          </p:nvPr>
        </p:nvSpPr>
        <p:spPr/>
        <p:txBody>
          <a:bodyPr/>
          <a:lstStyle/>
          <a:p>
            <a:fld id="{E0144662-A094-4B77-83F4-BEF0A4E8409B}" type="slidenum">
              <a:rPr lang="en-US" smtClean="0"/>
              <a:t>10</a:t>
            </a:fld>
            <a:endParaRPr lang="en-US" dirty="0"/>
          </a:p>
        </p:txBody>
      </p:sp>
    </p:spTree>
    <p:extLst>
      <p:ext uri="{BB962C8B-B14F-4D97-AF65-F5344CB8AC3E}">
        <p14:creationId xmlns:p14="http://schemas.microsoft.com/office/powerpoint/2010/main" val="3767959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#2 Answer: a), c), and d). Blood lead level data (answer b) would typically be a health indicator.</a:t>
            </a:r>
          </a:p>
          <a:p>
            <a:endParaRPr lang="en-US" dirty="0"/>
          </a:p>
          <a:p>
            <a:r>
              <a:rPr lang="en-US" dirty="0"/>
              <a:t>“Show of hands” for each bullet for each of the Knowledge Checks (KC), then have a discussion</a:t>
            </a:r>
          </a:p>
        </p:txBody>
      </p:sp>
      <p:sp>
        <p:nvSpPr>
          <p:cNvPr id="4" name="Slide Number Placeholder 3"/>
          <p:cNvSpPr>
            <a:spLocks noGrp="1"/>
          </p:cNvSpPr>
          <p:nvPr>
            <p:ph type="sldNum" sz="quarter" idx="5"/>
          </p:nvPr>
        </p:nvSpPr>
        <p:spPr/>
        <p:txBody>
          <a:bodyPr/>
          <a:lstStyle/>
          <a:p>
            <a:fld id="{E0144662-A094-4B77-83F4-BEF0A4E8409B}" type="slidenum">
              <a:rPr lang="en-US" smtClean="0"/>
              <a:t>11</a:t>
            </a:fld>
            <a:endParaRPr lang="en-US" dirty="0"/>
          </a:p>
        </p:txBody>
      </p:sp>
    </p:spTree>
    <p:extLst>
      <p:ext uri="{BB962C8B-B14F-4D97-AF65-F5344CB8AC3E}">
        <p14:creationId xmlns:p14="http://schemas.microsoft.com/office/powerpoint/2010/main" val="29109277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#3 Answer: a) and c).  (blood lead levels are related to physical health and crime can affect mental health/well-being)</a:t>
            </a:r>
          </a:p>
          <a:p>
            <a:r>
              <a:rPr lang="en-US" dirty="0"/>
              <a:t>Show of hands…. Each bullet</a:t>
            </a:r>
          </a:p>
        </p:txBody>
      </p:sp>
      <p:sp>
        <p:nvSpPr>
          <p:cNvPr id="4" name="Slide Number Placeholder 3"/>
          <p:cNvSpPr>
            <a:spLocks noGrp="1"/>
          </p:cNvSpPr>
          <p:nvPr>
            <p:ph type="sldNum" sz="quarter" idx="5"/>
          </p:nvPr>
        </p:nvSpPr>
        <p:spPr/>
        <p:txBody>
          <a:bodyPr/>
          <a:lstStyle/>
          <a:p>
            <a:fld id="{E0144662-A094-4B77-83F4-BEF0A4E8409B}" type="slidenum">
              <a:rPr lang="en-US" smtClean="0"/>
              <a:t>12</a:t>
            </a:fld>
            <a:endParaRPr lang="en-US" dirty="0"/>
          </a:p>
        </p:txBody>
      </p:sp>
    </p:spTree>
    <p:extLst>
      <p:ext uri="{BB962C8B-B14F-4D97-AF65-F5344CB8AC3E}">
        <p14:creationId xmlns:p14="http://schemas.microsoft.com/office/powerpoint/2010/main" val="2392001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KC#4 Answer: c) and d) are correct. These can show upward or downward economic change.</a:t>
            </a:r>
          </a:p>
          <a:p>
            <a:r>
              <a:rPr lang="en-US" dirty="0"/>
              <a:t>Show of hands … each bullet</a:t>
            </a:r>
          </a:p>
        </p:txBody>
      </p:sp>
      <p:sp>
        <p:nvSpPr>
          <p:cNvPr id="4" name="Slide Number Placeholder 3"/>
          <p:cNvSpPr>
            <a:spLocks noGrp="1"/>
          </p:cNvSpPr>
          <p:nvPr>
            <p:ph type="sldNum" sz="quarter" idx="5"/>
          </p:nvPr>
        </p:nvSpPr>
        <p:spPr/>
        <p:txBody>
          <a:bodyPr/>
          <a:lstStyle/>
          <a:p>
            <a:fld id="{E0144662-A094-4B77-83F4-BEF0A4E8409B}" type="slidenum">
              <a:rPr lang="en-US" smtClean="0"/>
              <a:t>13</a:t>
            </a:fld>
            <a:endParaRPr lang="en-US" dirty="0"/>
          </a:p>
        </p:txBody>
      </p:sp>
    </p:spTree>
    <p:extLst>
      <p:ext uri="{BB962C8B-B14F-4D97-AF65-F5344CB8AC3E}">
        <p14:creationId xmlns:p14="http://schemas.microsoft.com/office/powerpoint/2010/main" val="1065785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categories are those selected by communities to develop indicators to measure changes in overall health status over the course of redevelopment.</a:t>
            </a:r>
          </a:p>
        </p:txBody>
      </p:sp>
      <p:sp>
        <p:nvSpPr>
          <p:cNvPr id="4" name="Slide Number Placeholder 3"/>
          <p:cNvSpPr>
            <a:spLocks noGrp="1"/>
          </p:cNvSpPr>
          <p:nvPr>
            <p:ph type="sldNum" sz="quarter" idx="5"/>
          </p:nvPr>
        </p:nvSpPr>
        <p:spPr/>
        <p:txBody>
          <a:bodyPr/>
          <a:lstStyle/>
          <a:p>
            <a:fld id="{E0144662-A094-4B77-83F4-BEF0A4E8409B}" type="slidenum">
              <a:rPr lang="en-US" smtClean="0"/>
              <a:t>14</a:t>
            </a:fld>
            <a:endParaRPr lang="en-US" dirty="0"/>
          </a:p>
        </p:txBody>
      </p:sp>
    </p:spTree>
    <p:extLst>
      <p:ext uri="{BB962C8B-B14F-4D97-AF65-F5344CB8AC3E}">
        <p14:creationId xmlns:p14="http://schemas.microsoft.com/office/powerpoint/2010/main" val="4188605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u="none" kern="1200" dirty="0">
                <a:solidFill>
                  <a:schemeClr val="tx1"/>
                </a:solidFill>
                <a:effectLst/>
                <a:latin typeface="+mn-lt"/>
                <a:ea typeface="+mn-ea"/>
                <a:cs typeface="+mn-cs"/>
              </a:rPr>
              <a:t>Issues</a:t>
            </a:r>
            <a:r>
              <a:rPr lang="en-US" sz="1200" u="none" kern="1200" dirty="0">
                <a:solidFill>
                  <a:schemeClr val="tx1"/>
                </a:solidFill>
                <a:effectLst/>
                <a:latin typeface="+mn-lt"/>
                <a:ea typeface="+mn-ea"/>
                <a:cs typeface="+mn-cs"/>
              </a:rPr>
              <a:t> are related to community needs and concerns, e.g. a need for increased access to healthy foods.</a:t>
            </a:r>
          </a:p>
          <a:p>
            <a:r>
              <a:rPr lang="en-US" sz="1200" b="1" u="none" kern="1200" dirty="0">
                <a:solidFill>
                  <a:schemeClr val="tx1"/>
                </a:solidFill>
                <a:effectLst/>
                <a:latin typeface="+mn-lt"/>
                <a:ea typeface="+mn-ea"/>
                <a:cs typeface="+mn-cs"/>
              </a:rPr>
              <a:t>Outcomes</a:t>
            </a:r>
            <a:r>
              <a:rPr lang="en-US" sz="1200" u="none" kern="1200" dirty="0">
                <a:solidFill>
                  <a:schemeClr val="tx1"/>
                </a:solidFill>
                <a:effectLst/>
                <a:latin typeface="+mn-lt"/>
                <a:ea typeface="+mn-ea"/>
                <a:cs typeface="+mn-cs"/>
              </a:rPr>
              <a:t> are a result of or change from addressing an issue, e.g. creating community gardens, or having new grocery stores in the community.</a:t>
            </a:r>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15</a:t>
            </a:fld>
            <a:endParaRPr lang="en-US" dirty="0"/>
          </a:p>
        </p:txBody>
      </p:sp>
    </p:spTree>
    <p:extLst>
      <p:ext uri="{BB962C8B-B14F-4D97-AF65-F5344CB8AC3E}">
        <p14:creationId xmlns:p14="http://schemas.microsoft.com/office/powerpoint/2010/main" val="1314760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Let’s revisit our Action Model again. Step 4 generates community-selected indicators that can be tracked over time to measure changes in health outcomes.</a:t>
            </a:r>
          </a:p>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17</a:t>
            </a:fld>
            <a:endParaRPr lang="en-US" dirty="0"/>
          </a:p>
        </p:txBody>
      </p:sp>
    </p:spTree>
    <p:extLst>
      <p:ext uri="{BB962C8B-B14F-4D97-AF65-F5344CB8AC3E}">
        <p14:creationId xmlns:p14="http://schemas.microsoft.com/office/powerpoint/2010/main" val="1381559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As part of the classroom exercise, these materials (Action Model Template and Indicator Scorecard) are printed at your tables.  </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18</a:t>
            </a:fld>
            <a:endParaRPr lang="en-US" dirty="0"/>
          </a:p>
        </p:txBody>
      </p:sp>
    </p:spTree>
    <p:extLst>
      <p:ext uri="{BB962C8B-B14F-4D97-AF65-F5344CB8AC3E}">
        <p14:creationId xmlns:p14="http://schemas.microsoft.com/office/powerpoint/2010/main" val="3886665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divide up into groups (e.g. at your tables). Use the Action Model Template on your table from Module 4: Redesign with Health in Mind. You completed Steps 1-3. Or, you can start over and  1.) Come up with 3 or 4 issues you can name in your own communities (e.g. old buildings with suspected lead based paint and asbestos; or the need to reuse or demolish vacant structure, etc.).  2.) Decide on a redevelopment approach to address the issue (e.g., create an inventory of land reuse sites and include contamination concerns and condition of buildings that could be either demolished or reused depending on condition). 3.) Identify a health benefit of your action (e.g., prevent people from accessing dangerous buildings that might have dangerous contaminants and exposures). </a:t>
            </a:r>
            <a:r>
              <a:rPr lang="en-US" b="1" dirty="0"/>
              <a:t>4.) Select an indicator from the Indicator Summaries for each issue. </a:t>
            </a:r>
            <a:r>
              <a:rPr lang="en-US" dirty="0"/>
              <a:t>You can write the indicators in both Step 4 of the Action Model Template and  in the Indicator Scorecard.</a:t>
            </a:r>
          </a:p>
        </p:txBody>
      </p:sp>
      <p:sp>
        <p:nvSpPr>
          <p:cNvPr id="4" name="Slide Number Placeholder 3"/>
          <p:cNvSpPr>
            <a:spLocks noGrp="1"/>
          </p:cNvSpPr>
          <p:nvPr>
            <p:ph type="sldNum" sz="quarter" idx="10"/>
          </p:nvPr>
        </p:nvSpPr>
        <p:spPr/>
        <p:txBody>
          <a:bodyPr/>
          <a:lstStyle/>
          <a:p>
            <a:fld id="{E0144662-A094-4B77-83F4-BEF0A4E8409B}" type="slidenum">
              <a:rPr lang="en-US" smtClean="0"/>
              <a:t>19</a:t>
            </a:fld>
            <a:endParaRPr lang="en-US" dirty="0"/>
          </a:p>
        </p:txBody>
      </p:sp>
    </p:spTree>
    <p:extLst>
      <p:ext uri="{BB962C8B-B14F-4D97-AF65-F5344CB8AC3E}">
        <p14:creationId xmlns:p14="http://schemas.microsoft.com/office/powerpoint/2010/main" val="9062958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#5 Answer:  a) True</a:t>
            </a:r>
          </a:p>
        </p:txBody>
      </p:sp>
      <p:sp>
        <p:nvSpPr>
          <p:cNvPr id="4" name="Slide Number Placeholder 3"/>
          <p:cNvSpPr>
            <a:spLocks noGrp="1"/>
          </p:cNvSpPr>
          <p:nvPr>
            <p:ph type="sldNum" sz="quarter" idx="10"/>
          </p:nvPr>
        </p:nvSpPr>
        <p:spPr/>
        <p:txBody>
          <a:bodyPr/>
          <a:lstStyle/>
          <a:p>
            <a:fld id="{E0144662-A094-4B77-83F4-BEF0A4E8409B}" type="slidenum">
              <a:rPr lang="en-US" smtClean="0"/>
              <a:t>20</a:t>
            </a:fld>
            <a:endParaRPr lang="en-US" dirty="0"/>
          </a:p>
        </p:txBody>
      </p:sp>
    </p:spTree>
    <p:extLst>
      <p:ext uri="{BB962C8B-B14F-4D97-AF65-F5344CB8AC3E}">
        <p14:creationId xmlns:p14="http://schemas.microsoft.com/office/powerpoint/2010/main" val="1617019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endParaRPr lang="en-US" sz="1200" u="sng"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a:t>
            </a:fld>
            <a:endParaRPr lang="en-US" dirty="0"/>
          </a:p>
        </p:txBody>
      </p:sp>
    </p:spTree>
    <p:extLst>
      <p:ext uri="{BB962C8B-B14F-4D97-AF65-F5344CB8AC3E}">
        <p14:creationId xmlns:p14="http://schemas.microsoft.com/office/powerpoint/2010/main" val="3787566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go back to our “mock” Asbestos Mine in Keweenaw Peninsula,</a:t>
            </a:r>
            <a:r>
              <a:rPr lang="en-US" baseline="0" dirty="0"/>
              <a:t> MI.</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21</a:t>
            </a:fld>
            <a:endParaRPr lang="en-US" dirty="0"/>
          </a:p>
        </p:txBody>
      </p:sp>
    </p:spTree>
    <p:extLst>
      <p:ext uri="{BB962C8B-B14F-4D97-AF65-F5344CB8AC3E}">
        <p14:creationId xmlns:p14="http://schemas.microsoft.com/office/powerpoint/2010/main" val="230005414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22</a:t>
            </a:fld>
            <a:endParaRPr lang="en-US" dirty="0"/>
          </a:p>
        </p:txBody>
      </p:sp>
    </p:spTree>
    <p:extLst>
      <p:ext uri="{BB962C8B-B14F-4D97-AF65-F5344CB8AC3E}">
        <p14:creationId xmlns:p14="http://schemas.microsoft.com/office/powerpoint/2010/main" val="10686635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23</a:t>
            </a:fld>
            <a:endParaRPr lang="en-US" dirty="0"/>
          </a:p>
        </p:txBody>
      </p:sp>
    </p:spTree>
    <p:extLst>
      <p:ext uri="{BB962C8B-B14F-4D97-AF65-F5344CB8AC3E}">
        <p14:creationId xmlns:p14="http://schemas.microsoft.com/office/powerpoint/2010/main" val="28407386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discuss each outcome. Do you think these outcomes are positive? Do you think people will be protected from exposure to asbestos?</a:t>
            </a:r>
          </a:p>
        </p:txBody>
      </p:sp>
      <p:sp>
        <p:nvSpPr>
          <p:cNvPr id="4" name="Slide Number Placeholder 3"/>
          <p:cNvSpPr>
            <a:spLocks noGrp="1"/>
          </p:cNvSpPr>
          <p:nvPr>
            <p:ph type="sldNum" sz="quarter" idx="5"/>
          </p:nvPr>
        </p:nvSpPr>
        <p:spPr/>
        <p:txBody>
          <a:bodyPr/>
          <a:lstStyle/>
          <a:p>
            <a:fld id="{E0144662-A094-4B77-83F4-BEF0A4E8409B}" type="slidenum">
              <a:rPr lang="en-US" smtClean="0"/>
              <a:t>24</a:t>
            </a:fld>
            <a:endParaRPr lang="en-US" dirty="0"/>
          </a:p>
        </p:txBody>
      </p:sp>
    </p:spTree>
    <p:extLst>
      <p:ext uri="{BB962C8B-B14F-4D97-AF65-F5344CB8AC3E}">
        <p14:creationId xmlns:p14="http://schemas.microsoft.com/office/powerpoint/2010/main" val="287862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KC#6 Answers: a), b), and d). </a:t>
            </a:r>
          </a:p>
          <a:p>
            <a:r>
              <a:rPr lang="en-US" baseline="0" dirty="0"/>
              <a:t>Allowing people to continue using the site or hiking on the site with visitors (c)and e) are incorrect as these activities could expose people to asbestos.</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25</a:t>
            </a:fld>
            <a:endParaRPr lang="en-US" dirty="0"/>
          </a:p>
        </p:txBody>
      </p:sp>
    </p:spTree>
    <p:extLst>
      <p:ext uri="{BB962C8B-B14F-4D97-AF65-F5344CB8AC3E}">
        <p14:creationId xmlns:p14="http://schemas.microsoft.com/office/powerpoint/2010/main" val="335953820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each definition and example. Can you come up with additional examples? </a:t>
            </a:r>
          </a:p>
        </p:txBody>
      </p:sp>
      <p:sp>
        <p:nvSpPr>
          <p:cNvPr id="4" name="Slide Number Placeholder 3"/>
          <p:cNvSpPr>
            <a:spLocks noGrp="1"/>
          </p:cNvSpPr>
          <p:nvPr>
            <p:ph type="sldNum" sz="quarter" idx="10"/>
          </p:nvPr>
        </p:nvSpPr>
        <p:spPr/>
        <p:txBody>
          <a:bodyPr/>
          <a:lstStyle/>
          <a:p>
            <a:fld id="{E0144662-A094-4B77-83F4-BEF0A4E8409B}" type="slidenum">
              <a:rPr lang="en-US" smtClean="0"/>
              <a:t>26</a:t>
            </a:fld>
            <a:endParaRPr lang="en-US" dirty="0"/>
          </a:p>
        </p:txBody>
      </p:sp>
    </p:spTree>
    <p:extLst>
      <p:ext uri="{BB962C8B-B14F-4D97-AF65-F5344CB8AC3E}">
        <p14:creationId xmlns:p14="http://schemas.microsoft.com/office/powerpoint/2010/main" val="1150776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table-top game that has cards with Issues, Indicators, and</a:t>
            </a:r>
            <a:r>
              <a:rPr lang="en-US" baseline="0" dirty="0"/>
              <a:t> Outcomes. (Cut out the squares prior to the class.) We use mock and de-identified information. </a:t>
            </a:r>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27</a:t>
            </a:fld>
            <a:endParaRPr lang="en-US" dirty="0"/>
          </a:p>
        </p:txBody>
      </p:sp>
    </p:spTree>
    <p:extLst>
      <p:ext uri="{BB962C8B-B14F-4D97-AF65-F5344CB8AC3E}">
        <p14:creationId xmlns:p14="http://schemas.microsoft.com/office/powerpoint/2010/main" val="9908773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0144662-A094-4B77-83F4-BEF0A4E8409B}" type="slidenum">
              <a:rPr lang="en-US" smtClean="0"/>
              <a:t>28</a:t>
            </a:fld>
            <a:endParaRPr lang="en-US" dirty="0"/>
          </a:p>
        </p:txBody>
      </p:sp>
    </p:spTree>
    <p:extLst>
      <p:ext uri="{BB962C8B-B14F-4D97-AF65-F5344CB8AC3E}">
        <p14:creationId xmlns:p14="http://schemas.microsoft.com/office/powerpoint/2010/main" val="2487774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3</a:t>
            </a:fld>
            <a:endParaRPr lang="en-US" dirty="0"/>
          </a:p>
        </p:txBody>
      </p:sp>
    </p:spTree>
    <p:extLst>
      <p:ext uri="{BB962C8B-B14F-4D97-AF65-F5344CB8AC3E}">
        <p14:creationId xmlns:p14="http://schemas.microsoft.com/office/powerpoint/2010/main" val="3896483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4</a:t>
            </a:fld>
            <a:endParaRPr lang="en-US" dirty="0"/>
          </a:p>
        </p:txBody>
      </p:sp>
    </p:spTree>
    <p:extLst>
      <p:ext uri="{BB962C8B-B14F-4D97-AF65-F5344CB8AC3E}">
        <p14:creationId xmlns:p14="http://schemas.microsoft.com/office/powerpoint/2010/main" val="32272222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5</a:t>
            </a:fld>
            <a:endParaRPr lang="en-US" dirty="0"/>
          </a:p>
        </p:txBody>
      </p:sp>
    </p:spTree>
    <p:extLst>
      <p:ext uri="{BB962C8B-B14F-4D97-AF65-F5344CB8AC3E}">
        <p14:creationId xmlns:p14="http://schemas.microsoft.com/office/powerpoint/2010/main" val="2502475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endParaRPr lang="en-US" dirty="0"/>
          </a:p>
          <a:p>
            <a:endParaRPr lang="en-US" dirty="0"/>
          </a:p>
        </p:txBody>
      </p:sp>
      <p:sp>
        <p:nvSpPr>
          <p:cNvPr id="4" name="Slide Number Placeholder 3"/>
          <p:cNvSpPr>
            <a:spLocks noGrp="1"/>
          </p:cNvSpPr>
          <p:nvPr>
            <p:ph type="sldNum" sz="quarter" idx="5"/>
          </p:nvPr>
        </p:nvSpPr>
        <p:spPr/>
        <p:txBody>
          <a:bodyPr/>
          <a:lstStyle/>
          <a:p>
            <a:fld id="{E0144662-A094-4B77-83F4-BEF0A4E8409B}" type="slidenum">
              <a:rPr lang="en-US" smtClean="0"/>
              <a:t>6</a:t>
            </a:fld>
            <a:endParaRPr lang="en-US" dirty="0"/>
          </a:p>
        </p:txBody>
      </p:sp>
    </p:spTree>
    <p:extLst>
      <p:ext uri="{BB962C8B-B14F-4D97-AF65-F5344CB8AC3E}">
        <p14:creationId xmlns:p14="http://schemas.microsoft.com/office/powerpoint/2010/main" val="4267580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0144662-A094-4B77-83F4-BEF0A4E8409B}" type="slidenum">
              <a:rPr lang="en-US" smtClean="0"/>
              <a:t>7</a:t>
            </a:fld>
            <a:endParaRPr lang="en-US" dirty="0"/>
          </a:p>
        </p:txBody>
      </p:sp>
    </p:spTree>
    <p:extLst>
      <p:ext uri="{BB962C8B-B14F-4D97-AF65-F5344CB8AC3E}">
        <p14:creationId xmlns:p14="http://schemas.microsoft.com/office/powerpoint/2010/main" val="2677142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KC #1 ANSWER: a), b), and e). Economy, Health, Environment</a:t>
            </a:r>
          </a:p>
        </p:txBody>
      </p:sp>
      <p:sp>
        <p:nvSpPr>
          <p:cNvPr id="4" name="Slide Number Placeholder 3"/>
          <p:cNvSpPr>
            <a:spLocks noGrp="1"/>
          </p:cNvSpPr>
          <p:nvPr>
            <p:ph type="sldNum" sz="quarter" idx="5"/>
          </p:nvPr>
        </p:nvSpPr>
        <p:spPr/>
        <p:txBody>
          <a:bodyPr/>
          <a:lstStyle/>
          <a:p>
            <a:fld id="{E0144662-A094-4B77-83F4-BEF0A4E8409B}" type="slidenum">
              <a:rPr lang="en-US" smtClean="0"/>
              <a:t>8</a:t>
            </a:fld>
            <a:endParaRPr lang="en-US" dirty="0"/>
          </a:p>
        </p:txBody>
      </p:sp>
    </p:spTree>
    <p:extLst>
      <p:ext uri="{BB962C8B-B14F-4D97-AF65-F5344CB8AC3E}">
        <p14:creationId xmlns:p14="http://schemas.microsoft.com/office/powerpoint/2010/main" val="2543027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Indicators can be used to track health outcomes (the broad view of health, from physical health to environmental health to economic health). Indicators should be measurable, have a definition, and have a source of data for measurement. </a:t>
            </a:r>
          </a:p>
        </p:txBody>
      </p:sp>
      <p:sp>
        <p:nvSpPr>
          <p:cNvPr id="4" name="Slide Number Placeholder 3"/>
          <p:cNvSpPr>
            <a:spLocks noGrp="1"/>
          </p:cNvSpPr>
          <p:nvPr>
            <p:ph type="sldNum" sz="quarter" idx="5"/>
          </p:nvPr>
        </p:nvSpPr>
        <p:spPr/>
        <p:txBody>
          <a:bodyPr/>
          <a:lstStyle/>
          <a:p>
            <a:fld id="{E0144662-A094-4B77-83F4-BEF0A4E8409B}" type="slidenum">
              <a:rPr lang="en-US" smtClean="0"/>
              <a:t>9</a:t>
            </a:fld>
            <a:endParaRPr lang="en-US" dirty="0"/>
          </a:p>
        </p:txBody>
      </p:sp>
    </p:spTree>
    <p:extLst>
      <p:ext uri="{BB962C8B-B14F-4D97-AF65-F5344CB8AC3E}">
        <p14:creationId xmlns:p14="http://schemas.microsoft.com/office/powerpoint/2010/main" val="42699708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8"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0"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92288" y="4800600"/>
            <a:ext cx="5486400" cy="566738"/>
          </a:xfrm>
          <a:prstGeom prst="rect">
            <a:avLst/>
          </a:prstGeom>
        </p:spPr>
        <p:txBody>
          <a:bodyPr anchor="b"/>
          <a:lstStyle>
            <a:lvl1pPr algn="l">
              <a:defRPr sz="2000" b="1" baseline="0">
                <a:effectLst/>
              </a:defRPr>
            </a:lvl1pPr>
          </a:lstStyle>
          <a:p>
            <a:r>
              <a:rPr lang="en-US" dirty="0"/>
              <a:t>Photo Title – Myriad Pro, Bold, Shadow, 20pt</a:t>
            </a:r>
          </a:p>
        </p:txBody>
      </p:sp>
      <p:sp>
        <p:nvSpPr>
          <p:cNvPr id="3" name="Picture Placeholder 2"/>
          <p:cNvSpPr>
            <a:spLocks noGrp="1"/>
          </p:cNvSpPr>
          <p:nvPr>
            <p:ph type="pic" idx="1"/>
          </p:nvPr>
        </p:nvSpPr>
        <p:spPr>
          <a:xfrm>
            <a:off x="1792288" y="612775"/>
            <a:ext cx="5486400" cy="4114800"/>
          </a:xfrm>
          <a:prstGeom prst="rect">
            <a:avLst/>
          </a:prstGeom>
          <a:ln w="25400">
            <a:solidFill>
              <a:schemeClr val="bg1"/>
            </a:solidFill>
          </a:ln>
          <a:effectLst>
            <a:outerShdw blurRad="44450" dist="27940" dir="5400000" algn="ctr">
              <a:srgbClr val="000000">
                <a:alpha val="32000"/>
              </a:srgb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hasCustomPrompt="1"/>
          </p:nvPr>
        </p:nvSpPr>
        <p:spPr>
          <a:xfrm>
            <a:off x="1792288" y="5367338"/>
            <a:ext cx="5486400" cy="804862"/>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Caption or credits for photo – Myriad Pro, 14pt</a:t>
            </a: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1981200"/>
            <a:ext cx="6400800" cy="2057400"/>
          </a:xfrm>
          <a:prstGeom prst="rect">
            <a:avLst/>
          </a:prstGeom>
        </p:spPr>
        <p:txBody>
          <a:bodyPr/>
          <a:lstStyle>
            <a:lvl1pPr marL="0" indent="0" algn="ctr">
              <a:buNone/>
              <a:defRPr sz="28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Closing– Myriad Pro, Bold, 28pt</a:t>
            </a:r>
          </a:p>
        </p:txBody>
      </p:sp>
      <p:sp>
        <p:nvSpPr>
          <p:cNvPr id="11" name="Text Placeholder 5"/>
          <p:cNvSpPr>
            <a:spLocks noGrp="1"/>
          </p:cNvSpPr>
          <p:nvPr>
            <p:ph type="body" sz="quarter" idx="11" hasCustomPrompt="1"/>
          </p:nvPr>
        </p:nvSpPr>
        <p:spPr>
          <a:xfrm>
            <a:off x="2286000" y="6281928"/>
            <a:ext cx="5105400" cy="182880"/>
          </a:xfrm>
          <a:prstGeom prst="rect">
            <a:avLst/>
          </a:prstGeom>
        </p:spPr>
        <p:txBody>
          <a:bodyPr/>
          <a:lstStyle>
            <a:lvl1pPr>
              <a:buNone/>
              <a:defRPr sz="1000" baseline="0">
                <a:solidFill>
                  <a:schemeClr val="bg1"/>
                </a:solidFill>
              </a:defRPr>
            </a:lvl1pPr>
          </a:lstStyle>
          <a:p>
            <a:r>
              <a:rPr lang="en-US" dirty="0"/>
              <a:t>Agency for Toxic Substances and Disease Registry</a:t>
            </a:r>
          </a:p>
        </p:txBody>
      </p:sp>
      <p:sp>
        <p:nvSpPr>
          <p:cNvPr id="12" name="Text Placeholder 6"/>
          <p:cNvSpPr>
            <a:spLocks noGrp="1"/>
          </p:cNvSpPr>
          <p:nvPr>
            <p:ph type="body" sz="quarter" idx="12" hasCustomPrompt="1"/>
          </p:nvPr>
        </p:nvSpPr>
        <p:spPr>
          <a:xfrm>
            <a:off x="2286000" y="6473952"/>
            <a:ext cx="5105400" cy="228600"/>
          </a:xfrm>
          <a:prstGeom prst="rect">
            <a:avLst/>
          </a:prstGeom>
        </p:spPr>
        <p:txBody>
          <a:bodyPr/>
          <a:lstStyle>
            <a:lvl1pPr>
              <a:buNone/>
              <a:defRPr sz="1000" baseline="0">
                <a:solidFill>
                  <a:schemeClr val="bg1"/>
                </a:solidFill>
              </a:defRPr>
            </a:lvl1pPr>
          </a:lstStyle>
          <a:p>
            <a:r>
              <a:rPr lang="en-US" dirty="0"/>
              <a:t>Place Division Name Here</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sic Content (Side-by-S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ata Sl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Data Slide (side-by-side for content heavy tables and chart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457200" y="5791200"/>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
        <p:nvSpPr>
          <p:cNvPr id="5" name="Content Placeholder 2"/>
          <p:cNvSpPr>
            <a:spLocks noGrp="1"/>
          </p:cNvSpPr>
          <p:nvPr>
            <p:ph idx="12" hasCustomPrompt="1"/>
          </p:nvPr>
        </p:nvSpPr>
        <p:spPr>
          <a:xfrm>
            <a:off x="5029200" y="1600200"/>
            <a:ext cx="3657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7" name="Text Placeholder 5"/>
          <p:cNvSpPr>
            <a:spLocks noGrp="1"/>
          </p:cNvSpPr>
          <p:nvPr>
            <p:ph type="body" sz="quarter" idx="13" hasCustomPrompt="1"/>
          </p:nvPr>
        </p:nvSpPr>
        <p:spPr>
          <a:xfrm>
            <a:off x="5029200" y="5791199"/>
            <a:ext cx="3657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Subtitle 2"/>
          <p:cNvSpPr>
            <a:spLocks noGrp="1"/>
          </p:cNvSpPr>
          <p:nvPr>
            <p:ph type="subTitle" idx="1" hasCustomPrompt="1"/>
          </p:nvPr>
        </p:nvSpPr>
        <p:spPr>
          <a:xfrm>
            <a:off x="1371600" y="3886200"/>
            <a:ext cx="6400800" cy="457200"/>
          </a:xfrm>
          <a:prstGeom prst="rect">
            <a:avLst/>
          </a:prstGeom>
        </p:spPr>
        <p:txBody>
          <a:bodyPr/>
          <a:lstStyle>
            <a:lvl1pPr marL="0" indent="0" algn="ctr">
              <a:buNone/>
              <a:defRPr sz="2000" b="1" baseline="0">
                <a:solidFill>
                  <a:schemeClr val="bg2"/>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Presenters Name – Myriad Pro, Bold, 20pt</a:t>
            </a:r>
          </a:p>
        </p:txBody>
      </p:sp>
      <p:sp>
        <p:nvSpPr>
          <p:cNvPr id="9" name="Text Placeholder 8"/>
          <p:cNvSpPr>
            <a:spLocks noGrp="1"/>
          </p:cNvSpPr>
          <p:nvPr>
            <p:ph type="body" sz="quarter" idx="10" hasCustomPrompt="1"/>
          </p:nvPr>
        </p:nvSpPr>
        <p:spPr>
          <a:xfrm>
            <a:off x="1371600" y="4267200"/>
            <a:ext cx="6400800" cy="1295400"/>
          </a:xfrm>
          <a:prstGeom prst="rect">
            <a:avLst/>
          </a:prstGeom>
        </p:spPr>
        <p:txBody>
          <a:bodyPr/>
          <a:lstStyle>
            <a:lvl1pPr algn="ctr">
              <a:lnSpc>
                <a:spcPts val="2000"/>
              </a:lnSpc>
              <a:buNone/>
              <a:defRPr sz="1800" baseline="0">
                <a:solidFill>
                  <a:schemeClr val="tx1"/>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sz="1800" dirty="0"/>
              <a:t>Title of Presenter –Myriad Pro, 18pt</a:t>
            </a:r>
          </a:p>
          <a:p>
            <a:pPr lvl="0"/>
            <a:endParaRPr lang="en-US" sz="1800" dirty="0"/>
          </a:p>
          <a:p>
            <a:pPr lvl="0"/>
            <a:r>
              <a:rPr lang="en-US" sz="1800" dirty="0"/>
              <a:t>Title of Event</a:t>
            </a:r>
          </a:p>
          <a:p>
            <a:pPr lvl="0"/>
            <a:r>
              <a:rPr lang="en-US" sz="1800" dirty="0"/>
              <a:t>Date of Event</a:t>
            </a:r>
            <a:endParaRPr lang="en-US" dirty="0"/>
          </a:p>
        </p:txBody>
      </p:sp>
      <p:sp>
        <p:nvSpPr>
          <p:cNvPr id="11" name="Title 1"/>
          <p:cNvSpPr>
            <a:spLocks noGrp="1"/>
          </p:cNvSpPr>
          <p:nvPr>
            <p:ph type="title" hasCustomPrompt="1"/>
          </p:nvPr>
        </p:nvSpPr>
        <p:spPr>
          <a:xfrm>
            <a:off x="457200" y="1981200"/>
            <a:ext cx="8229600" cy="1676400"/>
          </a:xfrm>
          <a:prstGeom prst="rect">
            <a:avLst/>
          </a:prstGeom>
        </p:spPr>
        <p:txBody>
          <a:bodyPr/>
          <a:lstStyle>
            <a:lvl1pPr>
              <a:lnSpc>
                <a:spcPts val="3000"/>
              </a:lnSpc>
              <a:defRPr sz="2800" b="1" baseline="0">
                <a:effectLst/>
              </a:defRPr>
            </a:lvl1pPr>
          </a:lstStyle>
          <a:p>
            <a:r>
              <a:rPr lang="en-US" dirty="0"/>
              <a:t>Title of Presentation – Myriad Pro</a:t>
            </a:r>
            <a:br>
              <a:rPr lang="en-US" dirty="0"/>
            </a:br>
            <a:r>
              <a:rPr lang="en-US" dirty="0"/>
              <a:t> Bold, Shadow 28pt</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Content Bad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effectLst/>
              </a:defRPr>
            </a:lvl1pPr>
          </a:lstStyle>
          <a:p>
            <a:r>
              <a:rPr lang="en-US" dirty="0"/>
              <a:t>Headline – Myriad Pro, Bold, Shadow, 28pt</a:t>
            </a:r>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6" name="Text Placeholder 5"/>
          <p:cNvSpPr>
            <a:spLocks noGrp="1"/>
          </p:cNvSpPr>
          <p:nvPr userDrawn="1">
            <p:ph type="body" sz="quarter" idx="11" hasCustomPrompt="1"/>
          </p:nvPr>
        </p:nvSpPr>
        <p:spPr>
          <a:xfrm>
            <a:off x="1905000" y="5791200"/>
            <a:ext cx="6781800" cy="609600"/>
          </a:xfrm>
          <a:prstGeom prst="rect">
            <a:avLst/>
          </a:prstGeom>
        </p:spPr>
        <p:txBody>
          <a:bodyPr anchor="b"/>
          <a:lstStyle>
            <a:lvl1pPr>
              <a:buNone/>
              <a:defRPr sz="1100">
                <a:solidFill>
                  <a:schemeClr val="tx1"/>
                </a:solidFill>
              </a:defRPr>
            </a:lvl1pPr>
          </a:lstStyle>
          <a:p>
            <a:r>
              <a:rPr lang="en-US" dirty="0"/>
              <a:t>* Citations, references, and credits – Myriad Pro, 11pt </a:t>
            </a: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a:prstGeom prst="rect">
            <a:avLst/>
          </a:prstGeom>
        </p:spPr>
        <p:txBody>
          <a:bodyPr anchor="t"/>
          <a:lstStyle>
            <a:lvl1pPr algn="l">
              <a:lnSpc>
                <a:spcPts val="3800"/>
              </a:lnSpc>
              <a:defRPr sz="3600" b="1" cap="all" baseline="0">
                <a:effectLst/>
              </a:defRPr>
            </a:lvl1pPr>
          </a:lstStyle>
          <a:p>
            <a:r>
              <a:rPr lang="en-US" dirty="0"/>
              <a:t>Section Header</a:t>
            </a:r>
            <a:br>
              <a:rPr lang="en-US" dirty="0"/>
            </a:br>
            <a:r>
              <a:rPr lang="en-US" dirty="0"/>
              <a:t>Myriad Pro, bold, shadow, 36pt </a:t>
            </a:r>
          </a:p>
        </p:txBody>
      </p:sp>
      <p:sp>
        <p:nvSpPr>
          <p:cNvPr id="3" name="Text Placeholder 2"/>
          <p:cNvSpPr>
            <a:spLocks noGrp="1"/>
          </p:cNvSpPr>
          <p:nvPr>
            <p:ph type="body" idx="1" hasCustomPrompt="1"/>
          </p:nvPr>
        </p:nvSpPr>
        <p:spPr>
          <a:xfrm>
            <a:off x="722313" y="2906713"/>
            <a:ext cx="7772400" cy="1500187"/>
          </a:xfrm>
          <a:prstGeom prst="rect">
            <a:avLst/>
          </a:prstGeom>
        </p:spPr>
        <p:txBody>
          <a:bodyPr anchor="b"/>
          <a:lstStyle>
            <a:lvl1pPr marL="0" indent="0">
              <a:lnSpc>
                <a:spcPts val="2200"/>
              </a:lnSpc>
              <a:buNone/>
              <a:defRPr sz="2000" baseline="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Subhead – Myriad Pro, 20pt</a:t>
            </a: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3050"/>
            <a:ext cx="3008313" cy="1162050"/>
          </a:xfrm>
          <a:prstGeom prst="rect">
            <a:avLst/>
          </a:prstGeom>
        </p:spPr>
        <p:txBody>
          <a:bodyPr anchor="b"/>
          <a:lstStyle>
            <a:lvl1pPr algn="l">
              <a:defRPr sz="2000" b="1" baseline="0">
                <a:effectLst/>
              </a:defRPr>
            </a:lvl1pPr>
          </a:lstStyle>
          <a:p>
            <a:r>
              <a:rPr lang="en-US" dirty="0"/>
              <a:t>Header – Myriad Pro, bold, shadow, 20pt</a:t>
            </a:r>
          </a:p>
        </p:txBody>
      </p:sp>
      <p:sp>
        <p:nvSpPr>
          <p:cNvPr id="3" name="Content Placeholder 2"/>
          <p:cNvSpPr>
            <a:spLocks noGrp="1"/>
          </p:cNvSpPr>
          <p:nvPr>
            <p:ph idx="1" hasCustomPrompt="1"/>
          </p:nvPr>
        </p:nvSpPr>
        <p:spPr>
          <a:xfrm>
            <a:off x="3575050" y="273051"/>
            <a:ext cx="5111750" cy="5518150"/>
          </a:xfrm>
          <a:prstGeom prst="rect">
            <a:avLst/>
          </a:prstGeom>
        </p:spPr>
        <p:txBody>
          <a:bodyPr anchor="ctr" anchorCtr="0"/>
          <a:lstStyle>
            <a:lvl1pPr>
              <a:buClr>
                <a:schemeClr val="tx1"/>
              </a:buClr>
              <a:buSzPct val="70000"/>
              <a:buFont typeface="Wingdings" pitchFamily="2" charset="2"/>
              <a:buChar char="q"/>
              <a:defRPr sz="2400" b="1">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a:solidFill>
                  <a:schemeClr val="bg2"/>
                </a:solidFill>
              </a:defRPr>
            </a:lvl4pPr>
            <a:lvl5pPr>
              <a:buClr>
                <a:schemeClr val="tx1"/>
              </a:buClr>
              <a:buSzPct val="70000"/>
              <a:buFont typeface="Arial" pitchFamily="34" charset="0"/>
              <a:buChar char="•"/>
              <a:defRPr sz="1800">
                <a:solidFill>
                  <a:schemeClr val="bg2"/>
                </a:solidFill>
              </a:defRPr>
            </a:lvl5pPr>
            <a:lvl6pPr>
              <a:defRPr sz="2000"/>
            </a:lvl6pPr>
            <a:lvl7pPr>
              <a:defRPr sz="2000"/>
            </a:lvl7pPr>
            <a:lvl8pPr>
              <a:defRPr sz="2000"/>
            </a:lvl8pPr>
            <a:lvl9pPr>
              <a:defRPr sz="2000"/>
            </a:lvl9pPr>
          </a:lstStyle>
          <a:p>
            <a:pPr lvl="0"/>
            <a:r>
              <a:rPr lang="en-US" dirty="0"/>
              <a:t>First level – Myriad Pro, bold, 24pt</a:t>
            </a:r>
          </a:p>
          <a:p>
            <a:pPr lvl="1"/>
            <a:r>
              <a:rPr lang="en-US" dirty="0"/>
              <a:t>Second level – Myriad Pro, 20pt</a:t>
            </a:r>
          </a:p>
          <a:p>
            <a:pPr lvl="2"/>
            <a:r>
              <a:rPr lang="en-US" dirty="0"/>
              <a:t>Third level – Myriad Pro, 18pt	</a:t>
            </a:r>
          </a:p>
          <a:p>
            <a:pPr lvl="3"/>
            <a:r>
              <a:rPr lang="en-US" dirty="0"/>
              <a:t>Fourth level – Myriad Pro, 18pt</a:t>
            </a:r>
          </a:p>
          <a:p>
            <a:pPr lvl="4"/>
            <a:r>
              <a:rPr lang="en-US" dirty="0"/>
              <a:t>Fifth level – Myriad Pro, 18pt</a:t>
            </a:r>
          </a:p>
        </p:txBody>
      </p:sp>
      <p:sp>
        <p:nvSpPr>
          <p:cNvPr id="4" name="Text Placeholder 3"/>
          <p:cNvSpPr>
            <a:spLocks noGrp="1"/>
          </p:cNvSpPr>
          <p:nvPr>
            <p:ph type="body" sz="half" idx="2" hasCustomPrompt="1"/>
          </p:nvPr>
        </p:nvSpPr>
        <p:spPr>
          <a:xfrm>
            <a:off x="457200" y="1435101"/>
            <a:ext cx="3008313" cy="4356099"/>
          </a:xfrm>
          <a:prstGeom prst="rect">
            <a:avLst/>
          </a:prstGeom>
        </p:spPr>
        <p:txBody>
          <a:bodyPr/>
          <a:lstStyle>
            <a:lvl1pPr marL="0" indent="0">
              <a:buNone/>
              <a:defRPr sz="1400" baseline="0">
                <a:solidFill>
                  <a:schemeClr val="bg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Paragraph of type</a:t>
            </a:r>
          </a:p>
          <a:p>
            <a:pPr lvl="0"/>
            <a:r>
              <a:rPr lang="en-US" dirty="0"/>
              <a:t>Myriad Pro, 14pt</a:t>
            </a:r>
          </a:p>
        </p:txBody>
      </p:sp>
      <p:sp>
        <p:nvSpPr>
          <p:cNvPr id="7" name="Text Placeholder 5"/>
          <p:cNvSpPr>
            <a:spLocks noGrp="1"/>
          </p:cNvSpPr>
          <p:nvPr userDrawn="1">
            <p:ph type="body" sz="quarter" idx="11" hasCustomPrompt="1"/>
          </p:nvPr>
        </p:nvSpPr>
        <p:spPr>
          <a:xfrm>
            <a:off x="457200" y="5791200"/>
            <a:ext cx="8229600" cy="609600"/>
          </a:xfrm>
          <a:prstGeom prst="rect">
            <a:avLst/>
          </a:prstGeom>
        </p:spPr>
        <p:txBody>
          <a:bodyPr anchor="b"/>
          <a:lstStyle>
            <a:lvl1pPr>
              <a:buNone/>
              <a:defRPr sz="1100">
                <a:solidFill>
                  <a:schemeClr val="tx1"/>
                </a:solidFill>
              </a:defRPr>
            </a:lvl1pPr>
          </a:lstStyle>
          <a:p>
            <a:r>
              <a:rPr lang="en-US" dirty="0"/>
              <a:t>* Citations, references, and credits – Myriad Pro, 11pt</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4" r:id="rId1"/>
    <p:sldLayoutId id="2147483665" r:id="rId2"/>
    <p:sldLayoutId id="2147483687" r:id="rId3"/>
    <p:sldLayoutId id="2147483686" r:id="rId4"/>
    <p:sldLayoutId id="2147483688" r:id="rId5"/>
    <p:sldLayoutId id="2147483684" r:id="rId6"/>
    <p:sldLayoutId id="2147483685" r:id="rId7"/>
    <p:sldLayoutId id="2147483655" r:id="rId8"/>
    <p:sldLayoutId id="2147483660" r:id="rId9"/>
    <p:sldLayoutId id="2147483661" r:id="rId10"/>
    <p:sldLayoutId id="2147483666" r:id="rId11"/>
  </p:sldLayoutIdLst>
  <p:transition>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kbing@cdc.gov" TargetMode="External"/><Relationship Id="rId2" Type="http://schemas.openxmlformats.org/officeDocument/2006/relationships/hyperlink" Target="mailto:laberman@cdc.gov" TargetMode="External"/><Relationship Id="rId1" Type="http://schemas.openxmlformats.org/officeDocument/2006/relationships/slideLayout" Target="../slideLayouts/slideLayout11.xml"/><Relationship Id="rId4" Type="http://schemas.openxmlformats.org/officeDocument/2006/relationships/hyperlink" Target="mailto:aov2@cdc.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477326"/>
            <a:ext cx="8229600" cy="1884435"/>
          </a:xfrm>
        </p:spPr>
        <p:txBody>
          <a:bodyPr/>
          <a:lstStyle/>
          <a:p>
            <a:br>
              <a:rPr lang="en-US" dirty="0"/>
            </a:br>
            <a:br>
              <a:rPr lang="en-US" dirty="0"/>
            </a:br>
            <a:r>
              <a:rPr lang="en-US" dirty="0"/>
              <a:t>Module 5: Measuring Success: Evaluating Environment and Health Change  </a:t>
            </a:r>
          </a:p>
        </p:txBody>
      </p:sp>
      <p:sp>
        <p:nvSpPr>
          <p:cNvPr id="3" name="Subtitle 2"/>
          <p:cNvSpPr>
            <a:spLocks noGrp="1"/>
          </p:cNvSpPr>
          <p:nvPr>
            <p:ph type="subTitle" idx="1"/>
          </p:nvPr>
        </p:nvSpPr>
        <p:spPr>
          <a:xfrm>
            <a:off x="1351128" y="3496238"/>
            <a:ext cx="6400800" cy="676656"/>
          </a:xfrm>
        </p:spPr>
        <p:txBody>
          <a:bodyPr/>
          <a:lstStyle/>
          <a:p>
            <a:r>
              <a:rPr lang="en-US" dirty="0"/>
              <a:t>Agency for Toxic Substances and Disease Registry (Created 2020)</a:t>
            </a:r>
          </a:p>
        </p:txBody>
      </p:sp>
      <p:sp>
        <p:nvSpPr>
          <p:cNvPr id="4" name="Text Placeholder 3"/>
          <p:cNvSpPr>
            <a:spLocks noGrp="1"/>
          </p:cNvSpPr>
          <p:nvPr>
            <p:ph type="body" sz="quarter" idx="10"/>
          </p:nvPr>
        </p:nvSpPr>
        <p:spPr>
          <a:xfrm>
            <a:off x="1351128" y="4410546"/>
            <a:ext cx="6400800" cy="1685453"/>
          </a:xfrm>
        </p:spPr>
        <p:txBody>
          <a:bodyPr/>
          <a:lstStyle/>
          <a:p>
            <a:r>
              <a:rPr lang="en-US" dirty="0"/>
              <a:t>Instructors: Laurel Berman, Leann Bing, Sue Casteel</a:t>
            </a:r>
          </a:p>
        </p:txBody>
      </p:sp>
      <p:sp>
        <p:nvSpPr>
          <p:cNvPr id="5" name="Text Placeholder 4"/>
          <p:cNvSpPr>
            <a:spLocks noGrp="1"/>
          </p:cNvSpPr>
          <p:nvPr>
            <p:ph type="body" sz="quarter" idx="11"/>
          </p:nvPr>
        </p:nvSpPr>
        <p:spPr/>
        <p:txBody>
          <a:bodyPr/>
          <a:lstStyle/>
          <a:p>
            <a:endParaRPr lang="en-US" dirty="0"/>
          </a:p>
        </p:txBody>
      </p:sp>
      <p:sp>
        <p:nvSpPr>
          <p:cNvPr id="6" name="Text Placeholder 5"/>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143423255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F43AC-404D-4E07-A0C1-7B822AD6AE32}"/>
              </a:ext>
            </a:extLst>
          </p:cNvPr>
          <p:cNvSpPr>
            <a:spLocks noGrp="1"/>
          </p:cNvSpPr>
          <p:nvPr>
            <p:ph type="title"/>
          </p:nvPr>
        </p:nvSpPr>
        <p:spPr/>
        <p:txBody>
          <a:bodyPr/>
          <a:lstStyle/>
          <a:p>
            <a:r>
              <a:rPr lang="en-US" dirty="0"/>
              <a:t>Example Indicators</a:t>
            </a:r>
          </a:p>
        </p:txBody>
      </p:sp>
      <p:graphicFrame>
        <p:nvGraphicFramePr>
          <p:cNvPr id="2" name="Content Placeholder 1" descr="Chart that depicts community issues, such as river pollution and corresponding indicators to measure pollution, such as water quality data and fish consumption advisories.&#10;">
            <a:extLst>
              <a:ext uri="{FF2B5EF4-FFF2-40B4-BE49-F238E27FC236}">
                <a16:creationId xmlns:a16="http://schemas.microsoft.com/office/drawing/2014/main" id="{6FC93971-9D92-4553-B8A2-5A217154963B}"/>
              </a:ext>
            </a:extLst>
          </p:cNvPr>
          <p:cNvGraphicFramePr>
            <a:graphicFrameLocks noGrp="1"/>
          </p:cNvGraphicFramePr>
          <p:nvPr>
            <p:ph idx="1"/>
            <p:extLst>
              <p:ext uri="{D42A27DB-BD31-4B8C-83A1-F6EECF244321}">
                <p14:modId xmlns:p14="http://schemas.microsoft.com/office/powerpoint/2010/main" val="177381149"/>
              </p:ext>
            </p:extLst>
          </p:nvPr>
        </p:nvGraphicFramePr>
        <p:xfrm>
          <a:off x="457200" y="1600200"/>
          <a:ext cx="8229600" cy="4302760"/>
        </p:xfrm>
        <a:graphic>
          <a:graphicData uri="http://schemas.openxmlformats.org/drawingml/2006/table">
            <a:tbl>
              <a:tblPr firstRow="1" bandRow="1">
                <a:tableStyleId>{16D9F66E-5EB9-4882-86FB-DCBF35E3C3E4}</a:tableStyleId>
              </a:tblPr>
              <a:tblGrid>
                <a:gridCol w="3657600">
                  <a:extLst>
                    <a:ext uri="{9D8B030D-6E8A-4147-A177-3AD203B41FA5}">
                      <a16:colId xmlns:a16="http://schemas.microsoft.com/office/drawing/2014/main" val="900232816"/>
                    </a:ext>
                  </a:extLst>
                </a:gridCol>
                <a:gridCol w="4572000">
                  <a:extLst>
                    <a:ext uri="{9D8B030D-6E8A-4147-A177-3AD203B41FA5}">
                      <a16:colId xmlns:a16="http://schemas.microsoft.com/office/drawing/2014/main" val="727158880"/>
                    </a:ext>
                  </a:extLst>
                </a:gridCol>
              </a:tblGrid>
              <a:tr h="370840">
                <a:tc>
                  <a:txBody>
                    <a:bodyPr/>
                    <a:lstStyle/>
                    <a:p>
                      <a:pPr algn="ctr"/>
                      <a:r>
                        <a:rPr lang="en-US" dirty="0"/>
                        <a:t>Issue</a:t>
                      </a:r>
                    </a:p>
                  </a:txBody>
                  <a:tcPr/>
                </a:tc>
                <a:tc>
                  <a:txBody>
                    <a:bodyPr/>
                    <a:lstStyle/>
                    <a:p>
                      <a:pPr algn="ctr"/>
                      <a:r>
                        <a:rPr lang="en-US" dirty="0"/>
                        <a:t>Indicator</a:t>
                      </a:r>
                    </a:p>
                  </a:txBody>
                  <a:tcPr/>
                </a:tc>
                <a:extLst>
                  <a:ext uri="{0D108BD9-81ED-4DB2-BD59-A6C34878D82A}">
                    <a16:rowId xmlns:a16="http://schemas.microsoft.com/office/drawing/2014/main" val="2738378439"/>
                  </a:ext>
                </a:extLst>
              </a:tr>
              <a:tr h="370840">
                <a:tc>
                  <a:txBody>
                    <a:bodyPr/>
                    <a:lstStyle/>
                    <a:p>
                      <a:r>
                        <a:rPr lang="en-US" dirty="0">
                          <a:solidFill>
                            <a:srgbClr val="000000"/>
                          </a:solidFill>
                        </a:rPr>
                        <a:t>River pollution</a:t>
                      </a:r>
                    </a:p>
                  </a:txBody>
                  <a:tcPr/>
                </a:tc>
                <a:tc>
                  <a:txBody>
                    <a:bodyPr/>
                    <a:lstStyle/>
                    <a:p>
                      <a:r>
                        <a:rPr lang="en-US" dirty="0">
                          <a:solidFill>
                            <a:srgbClr val="000000"/>
                          </a:solidFill>
                        </a:rPr>
                        <a:t>Water quality data</a:t>
                      </a:r>
                    </a:p>
                    <a:p>
                      <a:r>
                        <a:rPr lang="en-US" dirty="0">
                          <a:solidFill>
                            <a:srgbClr val="000000"/>
                          </a:solidFill>
                        </a:rPr>
                        <a:t>Fish consumption advisories</a:t>
                      </a:r>
                    </a:p>
                  </a:txBody>
                  <a:tcPr/>
                </a:tc>
                <a:extLst>
                  <a:ext uri="{0D108BD9-81ED-4DB2-BD59-A6C34878D82A}">
                    <a16:rowId xmlns:a16="http://schemas.microsoft.com/office/drawing/2014/main" val="332088869"/>
                  </a:ext>
                </a:extLst>
              </a:tr>
              <a:tr h="370840">
                <a:tc>
                  <a:txBody>
                    <a:bodyPr/>
                    <a:lstStyle/>
                    <a:p>
                      <a:r>
                        <a:rPr lang="en-US" dirty="0">
                          <a:solidFill>
                            <a:srgbClr val="000000"/>
                          </a:solidFill>
                        </a:rPr>
                        <a:t>Lack of parks and/or green space</a:t>
                      </a:r>
                    </a:p>
                  </a:txBody>
                  <a:tcPr/>
                </a:tc>
                <a:tc>
                  <a:txBody>
                    <a:bodyPr/>
                    <a:lstStyle/>
                    <a:p>
                      <a:r>
                        <a:rPr lang="en-US" dirty="0">
                          <a:solidFill>
                            <a:srgbClr val="000000"/>
                          </a:solidFill>
                        </a:rPr>
                        <a:t>Number and types of vacant lots</a:t>
                      </a:r>
                    </a:p>
                    <a:p>
                      <a:r>
                        <a:rPr lang="en-US" dirty="0">
                          <a:solidFill>
                            <a:srgbClr val="000000"/>
                          </a:solidFill>
                        </a:rPr>
                        <a:t>Number and use of green parcels</a:t>
                      </a:r>
                    </a:p>
                    <a:p>
                      <a:r>
                        <a:rPr lang="en-US" dirty="0">
                          <a:solidFill>
                            <a:srgbClr val="000000"/>
                          </a:solidFill>
                        </a:rPr>
                        <a:t>Number of parks</a:t>
                      </a:r>
                    </a:p>
                    <a:p>
                      <a:r>
                        <a:rPr lang="en-US" dirty="0">
                          <a:solidFill>
                            <a:srgbClr val="000000"/>
                          </a:solidFill>
                        </a:rPr>
                        <a:t>Number of bike lanes/trails</a:t>
                      </a:r>
                    </a:p>
                  </a:txBody>
                  <a:tcPr/>
                </a:tc>
                <a:extLst>
                  <a:ext uri="{0D108BD9-81ED-4DB2-BD59-A6C34878D82A}">
                    <a16:rowId xmlns:a16="http://schemas.microsoft.com/office/drawing/2014/main" val="2981803568"/>
                  </a:ext>
                </a:extLst>
              </a:tr>
              <a:tr h="370840">
                <a:tc>
                  <a:txBody>
                    <a:bodyPr/>
                    <a:lstStyle/>
                    <a:p>
                      <a:r>
                        <a:rPr lang="en-US" dirty="0">
                          <a:solidFill>
                            <a:srgbClr val="000000"/>
                          </a:solidFill>
                        </a:rPr>
                        <a:t>Vacant and contaminated properties</a:t>
                      </a:r>
                    </a:p>
                  </a:txBody>
                  <a:tcPr/>
                </a:tc>
                <a:tc>
                  <a:txBody>
                    <a:bodyPr/>
                    <a:lstStyle/>
                    <a:p>
                      <a:r>
                        <a:rPr lang="en-US" dirty="0">
                          <a:solidFill>
                            <a:srgbClr val="000000"/>
                          </a:solidFill>
                        </a:rPr>
                        <a:t>Inventory of sites</a:t>
                      </a:r>
                    </a:p>
                    <a:p>
                      <a:r>
                        <a:rPr lang="en-US" dirty="0">
                          <a:solidFill>
                            <a:srgbClr val="000000"/>
                          </a:solidFill>
                        </a:rPr>
                        <a:t>Inventory of contaminants and associated health effects</a:t>
                      </a:r>
                    </a:p>
                    <a:p>
                      <a:r>
                        <a:rPr lang="en-US" dirty="0">
                          <a:solidFill>
                            <a:srgbClr val="000000"/>
                          </a:solidFill>
                        </a:rPr>
                        <a:t>Map of sites</a:t>
                      </a:r>
                    </a:p>
                  </a:txBody>
                  <a:tcPr/>
                </a:tc>
                <a:extLst>
                  <a:ext uri="{0D108BD9-81ED-4DB2-BD59-A6C34878D82A}">
                    <a16:rowId xmlns:a16="http://schemas.microsoft.com/office/drawing/2014/main" val="1896457393"/>
                  </a:ext>
                </a:extLst>
              </a:tr>
              <a:tr h="370840">
                <a:tc>
                  <a:txBody>
                    <a:bodyPr/>
                    <a:lstStyle/>
                    <a:p>
                      <a:r>
                        <a:rPr lang="en-US" dirty="0">
                          <a:solidFill>
                            <a:srgbClr val="000000"/>
                          </a:solidFill>
                        </a:rPr>
                        <a:t>Habitat concerns</a:t>
                      </a:r>
                    </a:p>
                  </a:txBody>
                  <a:tcPr/>
                </a:tc>
                <a:tc>
                  <a:txBody>
                    <a:bodyPr/>
                    <a:lstStyle/>
                    <a:p>
                      <a:r>
                        <a:rPr lang="en-US" dirty="0">
                          <a:solidFill>
                            <a:srgbClr val="000000"/>
                          </a:solidFill>
                        </a:rPr>
                        <a:t>Wildfire survey</a:t>
                      </a:r>
                    </a:p>
                    <a:p>
                      <a:r>
                        <a:rPr lang="en-US" dirty="0">
                          <a:solidFill>
                            <a:srgbClr val="000000"/>
                          </a:solidFill>
                        </a:rPr>
                        <a:t>Environmentally friendly lighting</a:t>
                      </a:r>
                    </a:p>
                    <a:p>
                      <a:r>
                        <a:rPr lang="en-US" dirty="0">
                          <a:solidFill>
                            <a:srgbClr val="000000"/>
                          </a:solidFill>
                        </a:rPr>
                        <a:t>Habitat preservation</a:t>
                      </a:r>
                    </a:p>
                  </a:txBody>
                  <a:tcPr/>
                </a:tc>
                <a:extLst>
                  <a:ext uri="{0D108BD9-81ED-4DB2-BD59-A6C34878D82A}">
                    <a16:rowId xmlns:a16="http://schemas.microsoft.com/office/drawing/2014/main" val="2938794217"/>
                  </a:ext>
                </a:extLst>
              </a:tr>
            </a:tbl>
          </a:graphicData>
        </a:graphic>
      </p:graphicFrame>
    </p:spTree>
    <p:extLst>
      <p:ext uri="{BB962C8B-B14F-4D97-AF65-F5344CB8AC3E}">
        <p14:creationId xmlns:p14="http://schemas.microsoft.com/office/powerpoint/2010/main" val="560893912"/>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B679E-849D-4D44-989A-40E8251C36B6}"/>
              </a:ext>
            </a:extLst>
          </p:cNvPr>
          <p:cNvSpPr>
            <a:spLocks noGrp="1"/>
          </p:cNvSpPr>
          <p:nvPr>
            <p:ph type="title"/>
          </p:nvPr>
        </p:nvSpPr>
        <p:spPr/>
        <p:txBody>
          <a:bodyPr/>
          <a:lstStyle/>
          <a:p>
            <a:r>
              <a:rPr lang="en-US" dirty="0"/>
              <a:t>Knowledge Check #2 </a:t>
            </a:r>
          </a:p>
        </p:txBody>
      </p:sp>
      <p:sp>
        <p:nvSpPr>
          <p:cNvPr id="3" name="Content Placeholder 2">
            <a:extLst>
              <a:ext uri="{FF2B5EF4-FFF2-40B4-BE49-F238E27FC236}">
                <a16:creationId xmlns:a16="http://schemas.microsoft.com/office/drawing/2014/main" id="{07FF1209-2A74-496E-BC94-662D1CA664D1}"/>
              </a:ext>
            </a:extLst>
          </p:cNvPr>
          <p:cNvSpPr>
            <a:spLocks noGrp="1"/>
          </p:cNvSpPr>
          <p:nvPr>
            <p:ph idx="1"/>
          </p:nvPr>
        </p:nvSpPr>
        <p:spPr>
          <a:xfrm>
            <a:off x="457200" y="1600200"/>
            <a:ext cx="8229600" cy="4419599"/>
          </a:xfrm>
        </p:spPr>
        <p:txBody>
          <a:bodyPr/>
          <a:lstStyle/>
          <a:p>
            <a:pPr marL="0" indent="0">
              <a:buNone/>
            </a:pPr>
            <a:r>
              <a:rPr lang="en-US" dirty="0">
                <a:solidFill>
                  <a:schemeClr val="accent6">
                    <a:lumMod val="50000"/>
                  </a:schemeClr>
                </a:solidFill>
              </a:rPr>
              <a:t>Select the best answers:</a:t>
            </a:r>
          </a:p>
          <a:p>
            <a:pPr marL="0" indent="0">
              <a:buNone/>
            </a:pPr>
            <a:r>
              <a:rPr lang="en-US" dirty="0"/>
              <a:t>What indicators currently collected by communities can environmental or health professionals draw on to measure changes in environment ?</a:t>
            </a:r>
          </a:p>
          <a:p>
            <a:pPr marL="914400" lvl="1" indent="-457200">
              <a:buFont typeface="+mj-lt"/>
              <a:buAutoNum type="alphaLcParenR"/>
            </a:pPr>
            <a:r>
              <a:rPr lang="en-US" dirty="0"/>
              <a:t>Creation of a site inventory that incorporates a public health focus</a:t>
            </a:r>
          </a:p>
          <a:p>
            <a:pPr marL="914400" lvl="1" indent="-457200">
              <a:buFont typeface="+mj-lt"/>
              <a:buAutoNum type="alphaLcParenR"/>
            </a:pPr>
            <a:r>
              <a:rPr lang="en-US" dirty="0"/>
              <a:t>Pre- and post-redevelopment blood lead level data</a:t>
            </a:r>
          </a:p>
          <a:p>
            <a:pPr marL="914400" lvl="1" indent="-457200">
              <a:buFont typeface="+mj-lt"/>
              <a:buAutoNum type="alphaLcParenR"/>
            </a:pPr>
            <a:r>
              <a:rPr lang="en-US" dirty="0"/>
              <a:t>The number, size, and uses of green space</a:t>
            </a:r>
          </a:p>
          <a:p>
            <a:pPr marL="914400" lvl="1" indent="-457200">
              <a:buFont typeface="+mj-lt"/>
              <a:buAutoNum type="alphaLcParenR"/>
            </a:pPr>
            <a:r>
              <a:rPr lang="en-US" dirty="0"/>
              <a:t>The number of structures demolished and the number redeveloped</a:t>
            </a:r>
          </a:p>
        </p:txBody>
      </p:sp>
    </p:spTree>
    <p:extLst>
      <p:ext uri="{BB962C8B-B14F-4D97-AF65-F5344CB8AC3E}">
        <p14:creationId xmlns:p14="http://schemas.microsoft.com/office/powerpoint/2010/main" val="297057267"/>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BF0F-2FC1-4414-A3B4-38FA480718C0}"/>
              </a:ext>
            </a:extLst>
          </p:cNvPr>
          <p:cNvSpPr>
            <a:spLocks noGrp="1"/>
          </p:cNvSpPr>
          <p:nvPr>
            <p:ph type="title"/>
          </p:nvPr>
        </p:nvSpPr>
        <p:spPr/>
        <p:txBody>
          <a:bodyPr/>
          <a:lstStyle/>
          <a:p>
            <a:r>
              <a:rPr lang="en-US" dirty="0"/>
              <a:t>Knowledge Check #3 </a:t>
            </a:r>
          </a:p>
        </p:txBody>
      </p:sp>
      <p:sp>
        <p:nvSpPr>
          <p:cNvPr id="3" name="Content Placeholder 2">
            <a:extLst>
              <a:ext uri="{FF2B5EF4-FFF2-40B4-BE49-F238E27FC236}">
                <a16:creationId xmlns:a16="http://schemas.microsoft.com/office/drawing/2014/main" id="{66AB5B00-9B76-4001-BFA2-A8E33AF8C570}"/>
              </a:ext>
            </a:extLst>
          </p:cNvPr>
          <p:cNvSpPr>
            <a:spLocks noGrp="1"/>
          </p:cNvSpPr>
          <p:nvPr>
            <p:ph idx="1"/>
          </p:nvPr>
        </p:nvSpPr>
        <p:spPr>
          <a:xfrm>
            <a:off x="457200" y="1600200"/>
            <a:ext cx="8229600" cy="4724400"/>
          </a:xfrm>
        </p:spPr>
        <p:txBody>
          <a:bodyPr/>
          <a:lstStyle/>
          <a:p>
            <a:pPr marL="0" indent="0">
              <a:buNone/>
            </a:pPr>
            <a:r>
              <a:rPr lang="en-US" dirty="0"/>
              <a:t>Select the best answers:</a:t>
            </a:r>
          </a:p>
          <a:p>
            <a:pPr marL="0" indent="0">
              <a:buNone/>
            </a:pPr>
            <a:r>
              <a:rPr lang="en-US" dirty="0"/>
              <a:t>What indicators currently collected by communities can environmental or health professionals draw on to measure changes in health (physical and mental health/well being)?</a:t>
            </a:r>
          </a:p>
          <a:p>
            <a:pPr marL="914400" lvl="1" indent="-457200">
              <a:buFont typeface="+mj-lt"/>
              <a:buAutoNum type="alphaLcParenR"/>
            </a:pPr>
            <a:r>
              <a:rPr lang="en-US" dirty="0"/>
              <a:t>Pre- and post-redevelopment blood lead level data</a:t>
            </a:r>
          </a:p>
          <a:p>
            <a:pPr marL="914400" lvl="1" indent="-457200">
              <a:buFont typeface="+mj-lt"/>
              <a:buAutoNum type="alphaLcParenR"/>
            </a:pPr>
            <a:r>
              <a:rPr lang="en-US" dirty="0"/>
              <a:t>The number, size, and uses of green space or recreational areas</a:t>
            </a:r>
          </a:p>
          <a:p>
            <a:pPr marL="914400" lvl="1" indent="-457200">
              <a:buFont typeface="+mj-lt"/>
              <a:buAutoNum type="alphaLcParenR"/>
            </a:pPr>
            <a:r>
              <a:rPr lang="en-US" dirty="0"/>
              <a:t>Crime statistics</a:t>
            </a:r>
          </a:p>
          <a:p>
            <a:pPr marL="914400" lvl="1" indent="-457200">
              <a:buFont typeface="+mj-lt"/>
              <a:buAutoNum type="alphaLcParenR"/>
            </a:pPr>
            <a:r>
              <a:rPr lang="en-US" dirty="0"/>
              <a:t>The number of structures demolished and the number redeveloped</a:t>
            </a:r>
          </a:p>
          <a:p>
            <a:endParaRPr lang="en-US" dirty="0"/>
          </a:p>
        </p:txBody>
      </p:sp>
    </p:spTree>
    <p:extLst>
      <p:ext uri="{BB962C8B-B14F-4D97-AF65-F5344CB8AC3E}">
        <p14:creationId xmlns:p14="http://schemas.microsoft.com/office/powerpoint/2010/main" val="1880836540"/>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2BF0F-2FC1-4414-A3B4-38FA480718C0}"/>
              </a:ext>
            </a:extLst>
          </p:cNvPr>
          <p:cNvSpPr>
            <a:spLocks noGrp="1"/>
          </p:cNvSpPr>
          <p:nvPr>
            <p:ph type="title"/>
          </p:nvPr>
        </p:nvSpPr>
        <p:spPr>
          <a:xfrm>
            <a:off x="474406" y="457200"/>
            <a:ext cx="8229600" cy="579438"/>
          </a:xfrm>
        </p:spPr>
        <p:txBody>
          <a:bodyPr/>
          <a:lstStyle/>
          <a:p>
            <a:r>
              <a:rPr lang="en-US" dirty="0"/>
              <a:t>Knowledge Check #4 </a:t>
            </a:r>
          </a:p>
        </p:txBody>
      </p:sp>
      <p:sp>
        <p:nvSpPr>
          <p:cNvPr id="3" name="Content Placeholder 2">
            <a:extLst>
              <a:ext uri="{FF2B5EF4-FFF2-40B4-BE49-F238E27FC236}">
                <a16:creationId xmlns:a16="http://schemas.microsoft.com/office/drawing/2014/main" id="{66AB5B00-9B76-4001-BFA2-A8E33AF8C570}"/>
              </a:ext>
            </a:extLst>
          </p:cNvPr>
          <p:cNvSpPr>
            <a:spLocks noGrp="1"/>
          </p:cNvSpPr>
          <p:nvPr>
            <p:ph idx="1"/>
          </p:nvPr>
        </p:nvSpPr>
        <p:spPr>
          <a:xfrm>
            <a:off x="457200" y="1143000"/>
            <a:ext cx="8229600" cy="5334000"/>
          </a:xfrm>
        </p:spPr>
        <p:txBody>
          <a:bodyPr/>
          <a:lstStyle/>
          <a:p>
            <a:pPr marL="0" indent="0">
              <a:buNone/>
            </a:pPr>
            <a:r>
              <a:rPr lang="en-US" dirty="0">
                <a:solidFill>
                  <a:schemeClr val="accent6">
                    <a:lumMod val="50000"/>
                  </a:schemeClr>
                </a:solidFill>
              </a:rPr>
              <a:t>Select the best answers:</a:t>
            </a:r>
          </a:p>
          <a:p>
            <a:pPr marL="0" indent="0">
              <a:buNone/>
            </a:pPr>
            <a:r>
              <a:rPr lang="en-US" dirty="0"/>
              <a:t>What indicators can an environmental or health professional draw on  that are currently collected by communities to measure changes in economy?</a:t>
            </a:r>
          </a:p>
          <a:p>
            <a:pPr marL="914400" lvl="1" indent="-457200">
              <a:buFont typeface="+mj-lt"/>
              <a:buAutoNum type="alphaLcParenR"/>
            </a:pPr>
            <a:r>
              <a:rPr lang="en-US" sz="2400" dirty="0"/>
              <a:t>The number, size, and uses of green space or recreational areas</a:t>
            </a:r>
          </a:p>
          <a:p>
            <a:pPr marL="914400" lvl="1" indent="-457200">
              <a:buFont typeface="+mj-lt"/>
              <a:buAutoNum type="alphaLcParenR"/>
            </a:pPr>
            <a:r>
              <a:rPr lang="en-US" sz="2400" dirty="0"/>
              <a:t>Crime statistics</a:t>
            </a:r>
          </a:p>
          <a:p>
            <a:pPr marL="914400" lvl="1" indent="-457200">
              <a:buFont typeface="+mj-lt"/>
              <a:buAutoNum type="alphaLcParenR"/>
            </a:pPr>
            <a:r>
              <a:rPr lang="en-US" sz="2400" dirty="0"/>
              <a:t>Property value of housing</a:t>
            </a:r>
          </a:p>
          <a:p>
            <a:pPr marL="914400" lvl="1" indent="-457200">
              <a:buFont typeface="+mj-lt"/>
              <a:buAutoNum type="alphaLcParenR"/>
            </a:pPr>
            <a:r>
              <a:rPr lang="en-US" sz="2400" dirty="0"/>
              <a:t>Demographic data on income, poverty, employment, and occupation</a:t>
            </a:r>
          </a:p>
          <a:p>
            <a:pPr marL="914400" lvl="1" indent="-457200">
              <a:buFont typeface="+mj-lt"/>
              <a:buAutoNum type="alphaLcParenR"/>
            </a:pPr>
            <a:r>
              <a:rPr lang="en-US" sz="2400" dirty="0"/>
              <a:t>Pre- and post-redevelopment blood lead level data</a:t>
            </a:r>
          </a:p>
          <a:p>
            <a:endParaRPr lang="en-US" dirty="0"/>
          </a:p>
        </p:txBody>
      </p:sp>
    </p:spTree>
    <p:extLst>
      <p:ext uri="{BB962C8B-B14F-4D97-AF65-F5344CB8AC3E}">
        <p14:creationId xmlns:p14="http://schemas.microsoft.com/office/powerpoint/2010/main" val="2952615921"/>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2AF43AC-404D-4E07-A0C1-7B822AD6AE32}"/>
              </a:ext>
            </a:extLst>
          </p:cNvPr>
          <p:cNvSpPr>
            <a:spLocks noGrp="1"/>
          </p:cNvSpPr>
          <p:nvPr>
            <p:ph type="title"/>
          </p:nvPr>
        </p:nvSpPr>
        <p:spPr/>
        <p:txBody>
          <a:bodyPr/>
          <a:lstStyle/>
          <a:p>
            <a:r>
              <a:rPr lang="en-US" dirty="0"/>
              <a:t>Identifying Health Outcomes</a:t>
            </a:r>
          </a:p>
        </p:txBody>
      </p:sp>
      <p:sp>
        <p:nvSpPr>
          <p:cNvPr id="8" name="Content Placeholder 7">
            <a:extLst>
              <a:ext uri="{FF2B5EF4-FFF2-40B4-BE49-F238E27FC236}">
                <a16:creationId xmlns:a16="http://schemas.microsoft.com/office/drawing/2014/main" id="{8D8D6F5D-5622-45F5-A2BC-5EAA15D30E5D}"/>
              </a:ext>
            </a:extLst>
          </p:cNvPr>
          <p:cNvSpPr>
            <a:spLocks noGrp="1"/>
          </p:cNvSpPr>
          <p:nvPr>
            <p:ph idx="1"/>
          </p:nvPr>
        </p:nvSpPr>
        <p:spPr>
          <a:xfrm>
            <a:off x="457200" y="1600200"/>
            <a:ext cx="8229600" cy="4983161"/>
          </a:xfrm>
        </p:spPr>
        <p:txBody>
          <a:bodyPr/>
          <a:lstStyle/>
          <a:p>
            <a:pPr marL="0" indent="0">
              <a:buNone/>
            </a:pPr>
            <a:r>
              <a:rPr lang="en-US" dirty="0">
                <a:solidFill>
                  <a:srgbClr val="000000"/>
                </a:solidFill>
              </a:rPr>
              <a:t>The success of a project may depend on tracking and evaluating the community’s overall health: </a:t>
            </a:r>
          </a:p>
          <a:p>
            <a:pPr lvl="1"/>
            <a:r>
              <a:rPr lang="en-US" dirty="0">
                <a:solidFill>
                  <a:srgbClr val="000000"/>
                </a:solidFill>
              </a:rPr>
              <a:t>Physical health</a:t>
            </a:r>
          </a:p>
          <a:p>
            <a:pPr lvl="1"/>
            <a:r>
              <a:rPr lang="en-US" dirty="0">
                <a:solidFill>
                  <a:srgbClr val="000000"/>
                </a:solidFill>
              </a:rPr>
              <a:t>Mental health/community involvement</a:t>
            </a:r>
          </a:p>
          <a:p>
            <a:pPr lvl="1"/>
            <a:r>
              <a:rPr lang="en-US" dirty="0">
                <a:solidFill>
                  <a:srgbClr val="000000"/>
                </a:solidFill>
              </a:rPr>
              <a:t>Environmental improvement</a:t>
            </a:r>
          </a:p>
          <a:p>
            <a:pPr lvl="1"/>
            <a:r>
              <a:rPr lang="en-US" dirty="0">
                <a:solidFill>
                  <a:srgbClr val="000000"/>
                </a:solidFill>
              </a:rPr>
              <a:t>Built environment</a:t>
            </a:r>
          </a:p>
          <a:p>
            <a:pPr lvl="1"/>
            <a:r>
              <a:rPr lang="en-US" dirty="0">
                <a:solidFill>
                  <a:srgbClr val="000000"/>
                </a:solidFill>
              </a:rPr>
              <a:t>Economy</a:t>
            </a:r>
          </a:p>
          <a:p>
            <a:pPr lvl="1"/>
            <a:r>
              <a:rPr lang="en-US" dirty="0">
                <a:solidFill>
                  <a:srgbClr val="000000"/>
                </a:solidFill>
              </a:rPr>
              <a:t>Education</a:t>
            </a:r>
          </a:p>
          <a:p>
            <a:pPr lvl="1"/>
            <a:r>
              <a:rPr lang="en-US" dirty="0">
                <a:solidFill>
                  <a:srgbClr val="000000"/>
                </a:solidFill>
              </a:rPr>
              <a:t>Safety/Security</a:t>
            </a:r>
          </a:p>
          <a:p>
            <a:pPr lvl="1"/>
            <a:r>
              <a:rPr lang="en-US" dirty="0">
                <a:solidFill>
                  <a:srgbClr val="000000"/>
                </a:solidFill>
              </a:rPr>
              <a:t>Environmental resources</a:t>
            </a:r>
          </a:p>
          <a:p>
            <a:pPr lvl="1"/>
            <a:r>
              <a:rPr lang="en-US" dirty="0">
                <a:solidFill>
                  <a:srgbClr val="000000"/>
                </a:solidFill>
              </a:rPr>
              <a:t>Housing</a:t>
            </a:r>
          </a:p>
          <a:p>
            <a:pPr marL="457200" lvl="1" indent="0">
              <a:buNone/>
            </a:pPr>
            <a:endParaRPr lang="en-US" dirty="0">
              <a:solidFill>
                <a:srgbClr val="000000"/>
              </a:solidFill>
            </a:endParaRPr>
          </a:p>
          <a:p>
            <a:pPr marL="457200" lvl="1" indent="0">
              <a:buNone/>
            </a:pPr>
            <a:endParaRPr lang="en-US" dirty="0">
              <a:solidFill>
                <a:srgbClr val="000000"/>
              </a:solidFill>
            </a:endParaRPr>
          </a:p>
        </p:txBody>
      </p:sp>
    </p:spTree>
    <p:extLst>
      <p:ext uri="{BB962C8B-B14F-4D97-AF65-F5344CB8AC3E}">
        <p14:creationId xmlns:p14="http://schemas.microsoft.com/office/powerpoint/2010/main" val="109346115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Example of Identifying Health Outcomes</a:t>
            </a:r>
          </a:p>
        </p:txBody>
      </p:sp>
      <p:sp>
        <p:nvSpPr>
          <p:cNvPr id="5" name="Content Placeholder 4"/>
          <p:cNvSpPr>
            <a:spLocks noGrp="1"/>
          </p:cNvSpPr>
          <p:nvPr>
            <p:ph idx="1"/>
          </p:nvPr>
        </p:nvSpPr>
        <p:spPr>
          <a:xfrm>
            <a:off x="457200" y="1600201"/>
            <a:ext cx="8229600" cy="4858008"/>
          </a:xfrm>
        </p:spPr>
        <p:txBody>
          <a:bodyPr/>
          <a:lstStyle/>
          <a:p>
            <a:pPr marL="0" indent="0">
              <a:buNone/>
            </a:pPr>
            <a:r>
              <a:rPr lang="en-US" dirty="0">
                <a:solidFill>
                  <a:srgbClr val="000000"/>
                </a:solidFill>
              </a:rPr>
              <a:t>Community wants more access to healthy foods </a:t>
            </a:r>
          </a:p>
          <a:p>
            <a:r>
              <a:rPr lang="en-US" b="1" dirty="0">
                <a:solidFill>
                  <a:schemeClr val="tx2"/>
                </a:solidFill>
              </a:rPr>
              <a:t>Issue</a:t>
            </a:r>
            <a:r>
              <a:rPr lang="en-US" dirty="0">
                <a:solidFill>
                  <a:srgbClr val="000000"/>
                </a:solidFill>
              </a:rPr>
              <a:t>: We need more community gardens and grocery stores</a:t>
            </a:r>
          </a:p>
          <a:p>
            <a:r>
              <a:rPr lang="en-US" b="1" dirty="0">
                <a:solidFill>
                  <a:schemeClr val="tx2"/>
                </a:solidFill>
              </a:rPr>
              <a:t>Outcome</a:t>
            </a:r>
            <a:r>
              <a:rPr lang="en-US" b="1" dirty="0">
                <a:solidFill>
                  <a:srgbClr val="000000"/>
                </a:solidFill>
              </a:rPr>
              <a:t>: </a:t>
            </a:r>
            <a:r>
              <a:rPr lang="en-US" dirty="0">
                <a:solidFill>
                  <a:srgbClr val="000000"/>
                </a:solidFill>
              </a:rPr>
              <a:t>Increased access to healthy foods (with associated  indicators to track, such as # of full service grocery stores, # of community gardens)</a:t>
            </a:r>
          </a:p>
          <a:p>
            <a:pPr marL="0" indent="0">
              <a:buNone/>
            </a:pPr>
            <a:endParaRPr lang="en-US" dirty="0">
              <a:solidFill>
                <a:srgbClr val="000000"/>
              </a:solidFill>
            </a:endParaRPr>
          </a:p>
        </p:txBody>
      </p:sp>
      <p:pic>
        <p:nvPicPr>
          <p:cNvPr id="11" name="Picture 10">
            <a:extLst>
              <a:ext uri="{FF2B5EF4-FFF2-40B4-BE49-F238E27FC236}">
                <a16:creationId xmlns:a16="http://schemas.microsoft.com/office/drawing/2014/main" id="{2FCCF8AB-8E84-4681-9A1F-A846B84A36F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19200" y="4292648"/>
            <a:ext cx="6025942" cy="1930302"/>
          </a:xfrm>
          <a:prstGeom prst="rect">
            <a:avLst/>
          </a:prstGeom>
        </p:spPr>
      </p:pic>
    </p:spTree>
    <p:extLst>
      <p:ext uri="{BB962C8B-B14F-4D97-AF65-F5344CB8AC3E}">
        <p14:creationId xmlns:p14="http://schemas.microsoft.com/office/powerpoint/2010/main" val="247921488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A4030-72DD-45B2-9ED8-47B94F6EDAC9}"/>
              </a:ext>
            </a:extLst>
          </p:cNvPr>
          <p:cNvSpPr>
            <a:spLocks noGrp="1"/>
          </p:cNvSpPr>
          <p:nvPr>
            <p:ph type="title"/>
          </p:nvPr>
        </p:nvSpPr>
        <p:spPr/>
        <p:txBody>
          <a:bodyPr/>
          <a:lstStyle/>
          <a:p>
            <a:r>
              <a:rPr lang="en-US" dirty="0"/>
              <a:t>Outcomes: A Change or a Result</a:t>
            </a:r>
          </a:p>
        </p:txBody>
      </p:sp>
      <p:sp>
        <p:nvSpPr>
          <p:cNvPr id="3" name="Content Placeholder 2">
            <a:extLst>
              <a:ext uri="{FF2B5EF4-FFF2-40B4-BE49-F238E27FC236}">
                <a16:creationId xmlns:a16="http://schemas.microsoft.com/office/drawing/2014/main" id="{ED63F268-CD77-4520-83EF-30FFB40E0270}"/>
              </a:ext>
            </a:extLst>
          </p:cNvPr>
          <p:cNvSpPr>
            <a:spLocks noGrp="1"/>
          </p:cNvSpPr>
          <p:nvPr>
            <p:ph idx="1"/>
          </p:nvPr>
        </p:nvSpPr>
        <p:spPr/>
        <p:txBody>
          <a:bodyPr/>
          <a:lstStyle/>
          <a:p>
            <a:r>
              <a:rPr lang="en-US" dirty="0"/>
              <a:t>Lowered blood lead levels </a:t>
            </a:r>
            <a:r>
              <a:rPr lang="en-US" b="0" dirty="0"/>
              <a:t>in children</a:t>
            </a:r>
          </a:p>
          <a:p>
            <a:r>
              <a:rPr lang="en-US" dirty="0"/>
              <a:t>Increased property values</a:t>
            </a:r>
          </a:p>
          <a:p>
            <a:r>
              <a:rPr lang="en-US" dirty="0"/>
              <a:t>New hospital </a:t>
            </a:r>
            <a:r>
              <a:rPr lang="en-US" b="0" dirty="0"/>
              <a:t>with </a:t>
            </a:r>
            <a:r>
              <a:rPr lang="en-US" dirty="0"/>
              <a:t>10 new primary care providers</a:t>
            </a:r>
          </a:p>
          <a:p>
            <a:r>
              <a:rPr lang="en-US" dirty="0"/>
              <a:t>New grocery store </a:t>
            </a:r>
            <a:r>
              <a:rPr lang="en-US" b="0" dirty="0"/>
              <a:t>with a </a:t>
            </a:r>
            <a:r>
              <a:rPr lang="en-US" dirty="0"/>
              <a:t>full range of healthy food</a:t>
            </a:r>
          </a:p>
          <a:p>
            <a:r>
              <a:rPr lang="en-US" dirty="0"/>
              <a:t>10 sites demolished or redeveloped, </a:t>
            </a:r>
            <a:r>
              <a:rPr lang="en-US" b="0" dirty="0"/>
              <a:t>lowering risk of exposure to </a:t>
            </a:r>
            <a:r>
              <a:rPr lang="en-US" dirty="0"/>
              <a:t>lead, asbestos, volatile compounds,</a:t>
            </a:r>
            <a:r>
              <a:rPr lang="en-US" b="0" dirty="0"/>
              <a:t> and</a:t>
            </a:r>
            <a:r>
              <a:rPr lang="en-US" dirty="0"/>
              <a:t> petroleum</a:t>
            </a:r>
          </a:p>
          <a:p>
            <a:r>
              <a:rPr lang="en-US" b="0" dirty="0"/>
              <a:t>A</a:t>
            </a:r>
            <a:r>
              <a:rPr lang="en-US" dirty="0"/>
              <a:t> new business </a:t>
            </a:r>
            <a:r>
              <a:rPr lang="en-US" b="0" dirty="0"/>
              <a:t>opened and </a:t>
            </a:r>
            <a:r>
              <a:rPr lang="en-US" dirty="0"/>
              <a:t>20 jobs created for youth</a:t>
            </a:r>
          </a:p>
          <a:p>
            <a:endParaRPr lang="en-US" dirty="0"/>
          </a:p>
        </p:txBody>
      </p:sp>
    </p:spTree>
    <p:extLst>
      <p:ext uri="{BB962C8B-B14F-4D97-AF65-F5344CB8AC3E}">
        <p14:creationId xmlns:p14="http://schemas.microsoft.com/office/powerpoint/2010/main" val="611474011"/>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BF475-9487-4DCD-9D27-BEF881B87F9C}"/>
              </a:ext>
            </a:extLst>
          </p:cNvPr>
          <p:cNvSpPr>
            <a:spLocks noGrp="1"/>
          </p:cNvSpPr>
          <p:nvPr>
            <p:ph type="title"/>
          </p:nvPr>
        </p:nvSpPr>
        <p:spPr/>
        <p:txBody>
          <a:bodyPr/>
          <a:lstStyle/>
          <a:p>
            <a:r>
              <a:rPr lang="en-US" dirty="0"/>
              <a:t>Action Model Toolkit</a:t>
            </a:r>
          </a:p>
        </p:txBody>
      </p:sp>
      <p:sp>
        <p:nvSpPr>
          <p:cNvPr id="3" name="Content Placeholder 2">
            <a:extLst>
              <a:ext uri="{FF2B5EF4-FFF2-40B4-BE49-F238E27FC236}">
                <a16:creationId xmlns:a16="http://schemas.microsoft.com/office/drawing/2014/main" id="{321905D4-7229-422D-884C-DB36868C7E5D}"/>
              </a:ext>
            </a:extLst>
          </p:cNvPr>
          <p:cNvSpPr>
            <a:spLocks noGrp="1"/>
          </p:cNvSpPr>
          <p:nvPr>
            <p:ph idx="1"/>
          </p:nvPr>
        </p:nvSpPr>
        <p:spPr>
          <a:xfrm>
            <a:off x="457200" y="1600201"/>
            <a:ext cx="4191000" cy="4648200"/>
          </a:xfrm>
        </p:spPr>
        <p:txBody>
          <a:bodyPr/>
          <a:lstStyle/>
          <a:p>
            <a:r>
              <a:rPr lang="en-US" sz="2200" b="0" dirty="0"/>
              <a:t>Four steps of health-focused redevelopment</a:t>
            </a:r>
          </a:p>
          <a:p>
            <a:r>
              <a:rPr lang="en-US" sz="2200" b="0" dirty="0"/>
              <a:t>Step 4 creates community-driven public health indicators that can be tracked to measure changes in health outcomes</a:t>
            </a:r>
          </a:p>
          <a:p>
            <a:r>
              <a:rPr lang="en-US" sz="2200" b="0" dirty="0"/>
              <a:t>ATSDR has consolidated the indicators from 40 action models </a:t>
            </a:r>
          </a:p>
          <a:p>
            <a:pPr lvl="1"/>
            <a:r>
              <a:rPr lang="en-US" sz="1800" dirty="0"/>
              <a:t>Refer to hand-outs at your table</a:t>
            </a:r>
          </a:p>
          <a:p>
            <a:pPr lvl="1"/>
            <a:endParaRPr lang="en-US" sz="1800" dirty="0"/>
          </a:p>
        </p:txBody>
      </p:sp>
      <p:pic>
        <p:nvPicPr>
          <p:cNvPr id="8" name="Content Placeholder 7" descr=" The 4-step community engagement process, called the Action Model.&#10;">
            <a:extLst>
              <a:ext uri="{FF2B5EF4-FFF2-40B4-BE49-F238E27FC236}">
                <a16:creationId xmlns:a16="http://schemas.microsoft.com/office/drawing/2014/main" id="{50FFF35C-2DCF-41A5-9AEB-76FEAEF35D40}"/>
              </a:ext>
            </a:extLst>
          </p:cNvPr>
          <p:cNvPicPr>
            <a:picLocks noGrp="1"/>
          </p:cNvPicPr>
          <p:nvPr>
            <p:ph idx="12"/>
          </p:nvPr>
        </p:nvPicPr>
        <p:blipFill>
          <a:blip r:embed="rId3">
            <a:extLst>
              <a:ext uri="{28A0092B-C50C-407E-A947-70E740481C1C}">
                <a14:useLocalDpi xmlns:a14="http://schemas.microsoft.com/office/drawing/2010/main" val="0"/>
              </a:ext>
            </a:extLst>
          </a:blip>
          <a:srcRect/>
          <a:stretch>
            <a:fillRect/>
          </a:stretch>
        </p:blipFill>
        <p:spPr bwMode="auto">
          <a:xfrm>
            <a:off x="5105400" y="1676400"/>
            <a:ext cx="3124200" cy="4343399"/>
          </a:xfrm>
          <a:prstGeom prst="rect">
            <a:avLst/>
          </a:prstGeom>
          <a:noFill/>
          <a:ln>
            <a:noFill/>
          </a:ln>
        </p:spPr>
      </p:pic>
    </p:spTree>
    <p:extLst>
      <p:ext uri="{BB962C8B-B14F-4D97-AF65-F5344CB8AC3E}">
        <p14:creationId xmlns:p14="http://schemas.microsoft.com/office/powerpoint/2010/main" val="839612371"/>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ATSDR Community Health</a:t>
            </a:r>
            <a:br>
              <a:rPr lang="en-US" dirty="0"/>
            </a:br>
            <a:r>
              <a:rPr lang="en-US" dirty="0"/>
              <a:t>and Land Reuse Scorecard</a:t>
            </a:r>
          </a:p>
        </p:txBody>
      </p:sp>
      <p:sp>
        <p:nvSpPr>
          <p:cNvPr id="3" name="Content Placeholder 2"/>
          <p:cNvSpPr>
            <a:spLocks noGrp="1"/>
          </p:cNvSpPr>
          <p:nvPr>
            <p:ph idx="1"/>
          </p:nvPr>
        </p:nvSpPr>
        <p:spPr>
          <a:xfrm>
            <a:off x="457200" y="1600200"/>
            <a:ext cx="3962400" cy="3657599"/>
          </a:xfrm>
        </p:spPr>
        <p:txBody>
          <a:bodyPr/>
          <a:lstStyle/>
          <a:p>
            <a:r>
              <a:rPr lang="en-US" b="0" dirty="0"/>
              <a:t>You can fill in the </a:t>
            </a:r>
            <a:r>
              <a:rPr lang="en-US" dirty="0"/>
              <a:t>Land Reuse</a:t>
            </a:r>
            <a:r>
              <a:rPr lang="en-US" b="0" dirty="0"/>
              <a:t> </a:t>
            </a:r>
            <a:r>
              <a:rPr lang="en-US" dirty="0"/>
              <a:t>Action Model Step 4 </a:t>
            </a:r>
            <a:r>
              <a:rPr lang="en-US" b="0" dirty="0"/>
              <a:t>with</a:t>
            </a:r>
            <a:r>
              <a:rPr lang="en-US" dirty="0"/>
              <a:t> </a:t>
            </a:r>
            <a:r>
              <a:rPr lang="en-US" b="0" dirty="0"/>
              <a:t>indicators consolidated from </a:t>
            </a:r>
            <a:r>
              <a:rPr lang="en-US" dirty="0"/>
              <a:t>40 communities</a:t>
            </a:r>
          </a:p>
          <a:p>
            <a:r>
              <a:rPr lang="en-US" dirty="0"/>
              <a:t>Scorecard</a:t>
            </a:r>
          </a:p>
          <a:p>
            <a:pPr lvl="1"/>
            <a:r>
              <a:rPr lang="en-US" dirty="0"/>
              <a:t>Collect or create indicators</a:t>
            </a:r>
          </a:p>
          <a:p>
            <a:pPr lvl="1"/>
            <a:r>
              <a:rPr lang="en-US" dirty="0"/>
              <a:t>Paste into Action Model Step 4</a:t>
            </a:r>
          </a:p>
        </p:txBody>
      </p:sp>
      <p:pic>
        <p:nvPicPr>
          <p:cNvPr id="7" name="Content Placeholder 6" descr="Image of a blank worksheet that can be filled in during community planning sessions.&#10;"/>
          <p:cNvPicPr>
            <a:picLocks noGrp="1" noChangeAspect="1"/>
          </p:cNvPicPr>
          <p:nvPr>
            <p:ph idx="12"/>
          </p:nvPr>
        </p:nvPicPr>
        <p:blipFill>
          <a:blip r:embed="rId3"/>
          <a:stretch>
            <a:fillRect/>
          </a:stretch>
        </p:blipFill>
        <p:spPr>
          <a:xfrm>
            <a:off x="4800600" y="2133600"/>
            <a:ext cx="3657600" cy="2651075"/>
          </a:xfrm>
          <a:prstGeom prst="rect">
            <a:avLst/>
          </a:prstGeom>
          <a:ln>
            <a:solidFill>
              <a:srgbClr val="000000"/>
            </a:solidFill>
          </a:ln>
        </p:spPr>
      </p:pic>
    </p:spTree>
    <p:extLst>
      <p:ext uri="{BB962C8B-B14F-4D97-AF65-F5344CB8AC3E}">
        <p14:creationId xmlns:p14="http://schemas.microsoft.com/office/powerpoint/2010/main" val="2614499343"/>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Community Health and Land Reuse Indicators </a:t>
            </a:r>
          </a:p>
        </p:txBody>
      </p:sp>
      <p:sp>
        <p:nvSpPr>
          <p:cNvPr id="8" name="Content Placeholder 7"/>
          <p:cNvSpPr>
            <a:spLocks noGrp="1"/>
          </p:cNvSpPr>
          <p:nvPr>
            <p:ph idx="1"/>
          </p:nvPr>
        </p:nvSpPr>
        <p:spPr/>
        <p:txBody>
          <a:bodyPr/>
          <a:lstStyle/>
          <a:p>
            <a:pPr marL="0" indent="0">
              <a:buNone/>
            </a:pPr>
            <a:r>
              <a:rPr lang="en-US" dirty="0"/>
              <a:t>Classroom exercise</a:t>
            </a:r>
          </a:p>
          <a:p>
            <a:r>
              <a:rPr lang="en-US" dirty="0"/>
              <a:t>Small groups</a:t>
            </a:r>
          </a:p>
          <a:p>
            <a:r>
              <a:rPr lang="en-US" dirty="0"/>
              <a:t>Review and use Land Reuse Action Model Template </a:t>
            </a:r>
          </a:p>
          <a:p>
            <a:r>
              <a:rPr lang="en-US" dirty="0"/>
              <a:t>Use indicator scorecard and indicator summaries</a:t>
            </a:r>
          </a:p>
          <a:p>
            <a:endParaRPr lang="en-US" dirty="0"/>
          </a:p>
        </p:txBody>
      </p:sp>
    </p:spTree>
    <p:extLst>
      <p:ext uri="{BB962C8B-B14F-4D97-AF65-F5344CB8AC3E}">
        <p14:creationId xmlns:p14="http://schemas.microsoft.com/office/powerpoint/2010/main" val="159125667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Image of two people looking at a plan on  a wall board.&#10;">
            <a:extLst>
              <a:ext uri="{FF2B5EF4-FFF2-40B4-BE49-F238E27FC236}">
                <a16:creationId xmlns:a16="http://schemas.microsoft.com/office/drawing/2014/main" id="{89FACB6D-5B9E-406E-82CC-F9DA101F5542}"/>
              </a:ext>
            </a:extLst>
          </p:cNvPr>
          <p:cNvPicPr>
            <a:picLocks noChangeAspect="1"/>
          </p:cNvPicPr>
          <p:nvPr/>
        </p:nvPicPr>
        <p:blipFill>
          <a:blip r:embed="rId3"/>
          <a:stretch>
            <a:fillRect/>
          </a:stretch>
        </p:blipFill>
        <p:spPr>
          <a:xfrm>
            <a:off x="1295400" y="363869"/>
            <a:ext cx="6361271" cy="5884531"/>
          </a:xfrm>
          <a:prstGeom prst="rect">
            <a:avLst/>
          </a:prstGeom>
        </p:spPr>
      </p:pic>
    </p:spTree>
    <p:extLst>
      <p:ext uri="{BB962C8B-B14F-4D97-AF65-F5344CB8AC3E}">
        <p14:creationId xmlns:p14="http://schemas.microsoft.com/office/powerpoint/2010/main" val="258451834"/>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Knowledge Check #5 </a:t>
            </a:r>
          </a:p>
        </p:txBody>
      </p:sp>
      <p:sp>
        <p:nvSpPr>
          <p:cNvPr id="8" name="Content Placeholder 7"/>
          <p:cNvSpPr>
            <a:spLocks noGrp="1"/>
          </p:cNvSpPr>
          <p:nvPr>
            <p:ph idx="1"/>
          </p:nvPr>
        </p:nvSpPr>
        <p:spPr/>
        <p:txBody>
          <a:bodyPr/>
          <a:lstStyle/>
          <a:p>
            <a:pPr marL="0" indent="0">
              <a:buNone/>
            </a:pPr>
            <a:r>
              <a:rPr lang="en-US" b="0" dirty="0"/>
              <a:t>Environmental or health professionals can use the </a:t>
            </a:r>
            <a:r>
              <a:rPr lang="en-US" dirty="0"/>
              <a:t>Land Reuse Action Model Toolkit </a:t>
            </a:r>
            <a:r>
              <a:rPr lang="en-US" b="0" dirty="0"/>
              <a:t>and indicator materials to help their communities select </a:t>
            </a:r>
            <a:r>
              <a:rPr lang="en-US" dirty="0"/>
              <a:t>environment, health, economic, and other </a:t>
            </a:r>
            <a:r>
              <a:rPr lang="en-US" b="0" dirty="0"/>
              <a:t>categories and indicators to incorporate in redevelopment plans.</a:t>
            </a:r>
          </a:p>
          <a:p>
            <a:pPr marL="457200" indent="-457200">
              <a:buSzPct val="100000"/>
              <a:buFont typeface="+mj-lt"/>
              <a:buAutoNum type="alphaLcParenR"/>
            </a:pPr>
            <a:r>
              <a:rPr lang="en-US" dirty="0"/>
              <a:t>True</a:t>
            </a:r>
          </a:p>
          <a:p>
            <a:pPr marL="457200" indent="-457200">
              <a:buSzPct val="100000"/>
              <a:buFont typeface="+mj-lt"/>
              <a:buAutoNum type="alphaLcParenR"/>
            </a:pPr>
            <a:r>
              <a:rPr lang="en-US" dirty="0"/>
              <a:t>False</a:t>
            </a:r>
          </a:p>
          <a:p>
            <a:pPr marL="0" indent="0">
              <a:buNone/>
            </a:pPr>
            <a:endParaRPr lang="en-US" dirty="0"/>
          </a:p>
        </p:txBody>
      </p:sp>
    </p:spTree>
    <p:extLst>
      <p:ext uri="{BB962C8B-B14F-4D97-AF65-F5344CB8AC3E}">
        <p14:creationId xmlns:p14="http://schemas.microsoft.com/office/powerpoint/2010/main" val="3376979367"/>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5AF7D-26ED-4199-97D3-86E32F2FD30C}"/>
              </a:ext>
            </a:extLst>
          </p:cNvPr>
          <p:cNvSpPr>
            <a:spLocks noGrp="1"/>
          </p:cNvSpPr>
          <p:nvPr>
            <p:ph type="title"/>
          </p:nvPr>
        </p:nvSpPr>
        <p:spPr/>
        <p:txBody>
          <a:bodyPr/>
          <a:lstStyle/>
          <a:p>
            <a:br>
              <a:rPr lang="en-US" dirty="0"/>
            </a:br>
            <a:r>
              <a:rPr lang="en-US" dirty="0"/>
              <a:t>Let’s Revisit: Asbestos Mine</a:t>
            </a:r>
          </a:p>
        </p:txBody>
      </p:sp>
      <p:pic>
        <p:nvPicPr>
          <p:cNvPr id="8" name="Content Placeholder 7" descr="Image  of a river that is filled with asbestos fibers.&#10;">
            <a:extLst>
              <a:ext uri="{FF2B5EF4-FFF2-40B4-BE49-F238E27FC236}">
                <a16:creationId xmlns:a16="http://schemas.microsoft.com/office/drawing/2014/main" id="{092ACDF0-76C7-4C56-AD10-2AB5917902CB}"/>
              </a:ext>
            </a:extLst>
          </p:cNvPr>
          <p:cNvPicPr>
            <a:picLocks noGrp="1" noChangeAspect="1"/>
          </p:cNvPicPr>
          <p:nvPr>
            <p:ph idx="1"/>
          </p:nvPr>
        </p:nvPicPr>
        <p:blipFill>
          <a:blip r:embed="rId3"/>
          <a:stretch>
            <a:fillRect/>
          </a:stretch>
        </p:blipFill>
        <p:spPr>
          <a:xfrm>
            <a:off x="1447800" y="1752600"/>
            <a:ext cx="6019799" cy="3857258"/>
          </a:xfrm>
          <a:prstGeom prst="rect">
            <a:avLst/>
          </a:prstGeom>
        </p:spPr>
      </p:pic>
    </p:spTree>
    <p:extLst>
      <p:ext uri="{BB962C8B-B14F-4D97-AF65-F5344CB8AC3E}">
        <p14:creationId xmlns:p14="http://schemas.microsoft.com/office/powerpoint/2010/main" val="119396106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805393-595A-4ADC-A5A4-FBF93A7C9299}"/>
              </a:ext>
            </a:extLst>
          </p:cNvPr>
          <p:cNvSpPr>
            <a:spLocks noGrp="1"/>
          </p:cNvSpPr>
          <p:nvPr>
            <p:ph type="title"/>
          </p:nvPr>
        </p:nvSpPr>
        <p:spPr/>
        <p:txBody>
          <a:bodyPr/>
          <a:lstStyle/>
          <a:p>
            <a:r>
              <a:rPr lang="en-US" dirty="0"/>
              <a:t>Case Study: Asbestos Mine</a:t>
            </a:r>
          </a:p>
        </p:txBody>
      </p:sp>
      <p:sp>
        <p:nvSpPr>
          <p:cNvPr id="3" name="Content Placeholder 2"/>
          <p:cNvSpPr>
            <a:spLocks noGrp="1"/>
          </p:cNvSpPr>
          <p:nvPr>
            <p:ph idx="1"/>
          </p:nvPr>
        </p:nvSpPr>
        <p:spPr/>
        <p:txBody>
          <a:bodyPr/>
          <a:lstStyle/>
          <a:p>
            <a:r>
              <a:rPr lang="en-US" dirty="0">
                <a:solidFill>
                  <a:srgbClr val="000000"/>
                </a:solidFill>
              </a:rPr>
              <a:t>The ABC site in Keweenaw Peninsula (mock)</a:t>
            </a:r>
          </a:p>
          <a:p>
            <a:pPr lvl="1"/>
            <a:r>
              <a:rPr lang="en-US" dirty="0">
                <a:solidFill>
                  <a:srgbClr val="000000"/>
                </a:solidFill>
              </a:rPr>
              <a:t>Active asbestos mine from early 1900s to 1993</a:t>
            </a:r>
          </a:p>
          <a:p>
            <a:pPr lvl="1"/>
            <a:r>
              <a:rPr lang="en-US" dirty="0">
                <a:solidFill>
                  <a:srgbClr val="000000"/>
                </a:solidFill>
              </a:rPr>
              <a:t>Chrysotile mined</a:t>
            </a:r>
          </a:p>
          <a:p>
            <a:pPr lvl="1"/>
            <a:r>
              <a:rPr lang="en-US" dirty="0">
                <a:solidFill>
                  <a:srgbClr val="000000"/>
                </a:solidFill>
              </a:rPr>
              <a:t>Tons of waste rock and mine tailings</a:t>
            </a:r>
          </a:p>
          <a:p>
            <a:r>
              <a:rPr lang="en-US" dirty="0">
                <a:solidFill>
                  <a:srgbClr val="000000"/>
                </a:solidFill>
              </a:rPr>
              <a:t>Contaminated runoff from the mine tailings </a:t>
            </a:r>
          </a:p>
          <a:p>
            <a:pPr lvl="1"/>
            <a:r>
              <a:rPr lang="en-US" dirty="0">
                <a:solidFill>
                  <a:srgbClr val="000000"/>
                </a:solidFill>
              </a:rPr>
              <a:t>Surface water, stream, and sediment contamination</a:t>
            </a:r>
          </a:p>
          <a:p>
            <a:pPr lvl="1"/>
            <a:r>
              <a:rPr lang="en-US" dirty="0">
                <a:solidFill>
                  <a:srgbClr val="000000"/>
                </a:solidFill>
              </a:rPr>
              <a:t>Downstream wetland areas contaminated</a:t>
            </a:r>
          </a:p>
          <a:p>
            <a:pPr lvl="2"/>
            <a:r>
              <a:rPr lang="en-US" dirty="0">
                <a:solidFill>
                  <a:srgbClr val="000000"/>
                </a:solidFill>
              </a:rPr>
              <a:t>Source of airborne asbestos</a:t>
            </a:r>
          </a:p>
          <a:p>
            <a:pPr lvl="2"/>
            <a:r>
              <a:rPr lang="en-US" dirty="0">
                <a:solidFill>
                  <a:srgbClr val="000000"/>
                </a:solidFill>
              </a:rPr>
              <a:t>Recreational area for activities such as hiking on tailings piles.</a:t>
            </a:r>
          </a:p>
        </p:txBody>
      </p:sp>
    </p:spTree>
    <p:extLst>
      <p:ext uri="{BB962C8B-B14F-4D97-AF65-F5344CB8AC3E}">
        <p14:creationId xmlns:p14="http://schemas.microsoft.com/office/powerpoint/2010/main" val="93624569"/>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A5E4-E47D-4585-867A-3FE4BCD2F35E}"/>
              </a:ext>
            </a:extLst>
          </p:cNvPr>
          <p:cNvSpPr>
            <a:spLocks noGrp="1"/>
          </p:cNvSpPr>
          <p:nvPr>
            <p:ph type="title"/>
          </p:nvPr>
        </p:nvSpPr>
        <p:spPr>
          <a:xfrm>
            <a:off x="457200" y="228599"/>
            <a:ext cx="8229600" cy="1371601"/>
          </a:xfrm>
        </p:spPr>
        <p:txBody>
          <a:bodyPr/>
          <a:lstStyle/>
          <a:p>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Case Study: Recommendations and Messages</a:t>
            </a:r>
            <a:br>
              <a:rPr lang="en-US" dirty="0"/>
            </a:br>
            <a:r>
              <a:rPr lang="en-US" dirty="0"/>
              <a:t>for Regulatory and Health Agencies</a:t>
            </a:r>
          </a:p>
        </p:txBody>
      </p:sp>
      <p:sp>
        <p:nvSpPr>
          <p:cNvPr id="3" name="Content Placeholder 2"/>
          <p:cNvSpPr>
            <a:spLocks noGrp="1"/>
          </p:cNvSpPr>
          <p:nvPr>
            <p:ph idx="1"/>
          </p:nvPr>
        </p:nvSpPr>
        <p:spPr>
          <a:xfrm>
            <a:off x="457200" y="1981199"/>
            <a:ext cx="8229600" cy="2743201"/>
          </a:xfrm>
        </p:spPr>
        <p:txBody>
          <a:bodyPr/>
          <a:lstStyle/>
          <a:p>
            <a:r>
              <a:rPr lang="en-US" dirty="0">
                <a:solidFill>
                  <a:srgbClr val="000000"/>
                </a:solidFill>
              </a:rPr>
              <a:t>Restrict access to the ABC Mine property</a:t>
            </a:r>
          </a:p>
          <a:p>
            <a:pPr lvl="1"/>
            <a:r>
              <a:rPr lang="en-US" dirty="0">
                <a:solidFill>
                  <a:srgbClr val="000000"/>
                </a:solidFill>
              </a:rPr>
              <a:t>Prohibit and discourage recreational use of site to minimize exposure</a:t>
            </a:r>
          </a:p>
          <a:p>
            <a:r>
              <a:rPr lang="en-US" dirty="0">
                <a:solidFill>
                  <a:srgbClr val="000000"/>
                </a:solidFill>
              </a:rPr>
              <a:t>Prevent the removal and reuse of tailings and all other material beyond the ABC property</a:t>
            </a:r>
          </a:p>
          <a:p>
            <a:r>
              <a:rPr lang="en-US" dirty="0">
                <a:solidFill>
                  <a:srgbClr val="000000"/>
                </a:solidFill>
              </a:rPr>
              <a:t>Don’t use wetlands located downstream for camping or other recreational activities.</a:t>
            </a:r>
          </a:p>
          <a:p>
            <a:pPr lvl="1"/>
            <a:endParaRPr lang="en-US" dirty="0"/>
          </a:p>
        </p:txBody>
      </p:sp>
    </p:spTree>
    <p:extLst>
      <p:ext uri="{BB962C8B-B14F-4D97-AF65-F5344CB8AC3E}">
        <p14:creationId xmlns:p14="http://schemas.microsoft.com/office/powerpoint/2010/main" val="1417218116"/>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1BDB13-F632-4548-99B8-B068684E8B58}"/>
              </a:ext>
            </a:extLst>
          </p:cNvPr>
          <p:cNvSpPr>
            <a:spLocks noGrp="1"/>
          </p:cNvSpPr>
          <p:nvPr>
            <p:ph type="title"/>
          </p:nvPr>
        </p:nvSpPr>
        <p:spPr/>
        <p:txBody>
          <a:bodyPr/>
          <a:lstStyle/>
          <a:p>
            <a:r>
              <a:rPr lang="en-US" dirty="0"/>
              <a:t>Case Study: Asbestos Mine - Outcomes</a:t>
            </a:r>
          </a:p>
        </p:txBody>
      </p:sp>
      <p:sp>
        <p:nvSpPr>
          <p:cNvPr id="3" name="Content Placeholder 2"/>
          <p:cNvSpPr>
            <a:spLocks noGrp="1"/>
          </p:cNvSpPr>
          <p:nvPr>
            <p:ph idx="1"/>
          </p:nvPr>
        </p:nvSpPr>
        <p:spPr>
          <a:xfrm>
            <a:off x="457200" y="1600200"/>
            <a:ext cx="8229600" cy="4724399"/>
          </a:xfrm>
        </p:spPr>
        <p:txBody>
          <a:bodyPr/>
          <a:lstStyle/>
          <a:p>
            <a:r>
              <a:rPr lang="en-US" sz="2800" dirty="0">
                <a:solidFill>
                  <a:srgbClr val="000000"/>
                </a:solidFill>
              </a:rPr>
              <a:t>Education and awareness campaign developed</a:t>
            </a:r>
          </a:p>
          <a:p>
            <a:pPr lvl="1"/>
            <a:r>
              <a:rPr lang="en-US" sz="2400" dirty="0">
                <a:solidFill>
                  <a:srgbClr val="000000"/>
                </a:solidFill>
              </a:rPr>
              <a:t>Federal, state, environmental and health agencies</a:t>
            </a:r>
          </a:p>
          <a:p>
            <a:r>
              <a:rPr lang="en-US" sz="2800" b="0" dirty="0">
                <a:solidFill>
                  <a:srgbClr val="000000"/>
                </a:solidFill>
              </a:rPr>
              <a:t>Campaign informed residents about </a:t>
            </a:r>
            <a:r>
              <a:rPr lang="en-US" sz="2800" dirty="0">
                <a:solidFill>
                  <a:srgbClr val="000000"/>
                </a:solidFill>
              </a:rPr>
              <a:t>asbestos exposures </a:t>
            </a:r>
            <a:r>
              <a:rPr lang="en-US" sz="2800" b="0" dirty="0">
                <a:solidFill>
                  <a:srgbClr val="000000"/>
                </a:solidFill>
              </a:rPr>
              <a:t>and encouraged residents to minimize exposure by </a:t>
            </a:r>
            <a:r>
              <a:rPr lang="en-US" sz="2800" dirty="0">
                <a:solidFill>
                  <a:srgbClr val="000000"/>
                </a:solidFill>
              </a:rPr>
              <a:t>staying off the mine property</a:t>
            </a:r>
          </a:p>
          <a:p>
            <a:r>
              <a:rPr lang="en-US" sz="2800" b="0" dirty="0">
                <a:solidFill>
                  <a:srgbClr val="000000"/>
                </a:solidFill>
              </a:rPr>
              <a:t>Site identified as a </a:t>
            </a:r>
            <a:r>
              <a:rPr lang="en-US" sz="2800" dirty="0">
                <a:solidFill>
                  <a:srgbClr val="000000"/>
                </a:solidFill>
              </a:rPr>
              <a:t>hazardous place </a:t>
            </a:r>
            <a:r>
              <a:rPr lang="en-US" sz="2800" b="0" dirty="0">
                <a:solidFill>
                  <a:srgbClr val="000000"/>
                </a:solidFill>
              </a:rPr>
              <a:t>where </a:t>
            </a:r>
            <a:r>
              <a:rPr lang="en-US" sz="2800" dirty="0">
                <a:solidFill>
                  <a:srgbClr val="000000"/>
                </a:solidFill>
              </a:rPr>
              <a:t>recreation can be dangerous to people’s health</a:t>
            </a:r>
          </a:p>
          <a:p>
            <a:r>
              <a:rPr lang="en-US" sz="2800" b="0" dirty="0">
                <a:solidFill>
                  <a:srgbClr val="000000"/>
                </a:solidFill>
              </a:rPr>
              <a:t>Asbestos</a:t>
            </a:r>
            <a:r>
              <a:rPr lang="en-US" sz="2800" dirty="0">
                <a:solidFill>
                  <a:srgbClr val="000000"/>
                </a:solidFill>
              </a:rPr>
              <a:t> exposure prevented </a:t>
            </a:r>
            <a:r>
              <a:rPr lang="en-US" sz="2800" b="0" dirty="0">
                <a:solidFill>
                  <a:srgbClr val="000000"/>
                </a:solidFill>
              </a:rPr>
              <a:t>for</a:t>
            </a:r>
            <a:r>
              <a:rPr lang="en-US" sz="2800" dirty="0">
                <a:solidFill>
                  <a:srgbClr val="000000"/>
                </a:solidFill>
              </a:rPr>
              <a:t>160 people per year </a:t>
            </a:r>
          </a:p>
        </p:txBody>
      </p:sp>
    </p:spTree>
    <p:extLst>
      <p:ext uri="{BB962C8B-B14F-4D97-AF65-F5344CB8AC3E}">
        <p14:creationId xmlns:p14="http://schemas.microsoft.com/office/powerpoint/2010/main" val="2780902031"/>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#6 </a:t>
            </a:r>
          </a:p>
        </p:txBody>
      </p:sp>
      <p:sp>
        <p:nvSpPr>
          <p:cNvPr id="3" name="Content Placeholder 2"/>
          <p:cNvSpPr>
            <a:spLocks noGrp="1"/>
          </p:cNvSpPr>
          <p:nvPr>
            <p:ph idx="1"/>
          </p:nvPr>
        </p:nvSpPr>
        <p:spPr>
          <a:xfrm>
            <a:off x="457200" y="1600200"/>
            <a:ext cx="8229600" cy="4724399"/>
          </a:xfrm>
        </p:spPr>
        <p:txBody>
          <a:bodyPr/>
          <a:lstStyle/>
          <a:p>
            <a:pPr marL="0" indent="0">
              <a:buNone/>
            </a:pPr>
            <a:r>
              <a:rPr lang="en-US" dirty="0">
                <a:solidFill>
                  <a:schemeClr val="accent6">
                    <a:lumMod val="50000"/>
                  </a:schemeClr>
                </a:solidFill>
              </a:rPr>
              <a:t>Select all of the messaging actions that apply </a:t>
            </a:r>
          </a:p>
          <a:p>
            <a:pPr marL="457200" indent="-457200">
              <a:buSzPct val="100000"/>
              <a:buFont typeface="+mj-lt"/>
              <a:buAutoNum type="alphaLcParenR"/>
            </a:pPr>
            <a:r>
              <a:rPr lang="en-US" sz="2200" dirty="0"/>
              <a:t>Communicated findings and concerns to state and federal agency partners</a:t>
            </a:r>
          </a:p>
          <a:p>
            <a:pPr marL="457200" indent="-457200">
              <a:buSzPct val="100000"/>
              <a:buFont typeface="+mj-lt"/>
              <a:buAutoNum type="alphaLcParenR"/>
            </a:pPr>
            <a:r>
              <a:rPr lang="en-US" sz="2200"/>
              <a:t>With </a:t>
            </a:r>
            <a:r>
              <a:rPr lang="en-US" sz="2200" dirty="0"/>
              <a:t>partners, encouraged residents to minimize exposure to asbestos by staying off the mine property</a:t>
            </a:r>
          </a:p>
          <a:p>
            <a:pPr marL="457200" indent="-457200">
              <a:buSzPct val="100000"/>
              <a:buFont typeface="+mj-lt"/>
              <a:buAutoNum type="alphaLcParenR"/>
            </a:pPr>
            <a:r>
              <a:rPr lang="en-US" sz="2200" dirty="0"/>
              <a:t>Allowed people to continue skiing or hiking on the sites as long as the snow was at least 3 inches deep</a:t>
            </a:r>
          </a:p>
          <a:p>
            <a:pPr marL="457200" indent="-457200">
              <a:buSzPct val="100000"/>
              <a:buFont typeface="+mj-lt"/>
              <a:buAutoNum type="alphaLcParenR"/>
            </a:pPr>
            <a:r>
              <a:rPr lang="en-US" sz="2200" dirty="0"/>
              <a:t>Prevented 160 people per year from being exposed to asbestos</a:t>
            </a:r>
          </a:p>
          <a:p>
            <a:pPr marL="457200" indent="-457200">
              <a:buSzPct val="100000"/>
              <a:buFont typeface="+mj-lt"/>
              <a:buAutoNum type="alphaLcParenR"/>
            </a:pPr>
            <a:r>
              <a:rPr lang="en-US" sz="2200" dirty="0"/>
              <a:t>Went hiking on the site with visitors to demonstrate that there was no risk of recreating on the site</a:t>
            </a:r>
          </a:p>
          <a:p>
            <a:endParaRPr lang="en-US" dirty="0"/>
          </a:p>
        </p:txBody>
      </p:sp>
    </p:spTree>
    <p:extLst>
      <p:ext uri="{BB962C8B-B14F-4D97-AF65-F5344CB8AC3E}">
        <p14:creationId xmlns:p14="http://schemas.microsoft.com/office/powerpoint/2010/main" val="304106823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vs.  Indicators vs. Outcomes</a:t>
            </a:r>
          </a:p>
        </p:txBody>
      </p:sp>
      <p:sp>
        <p:nvSpPr>
          <p:cNvPr id="3" name="Content Placeholder 2"/>
          <p:cNvSpPr>
            <a:spLocks noGrp="1"/>
          </p:cNvSpPr>
          <p:nvPr>
            <p:ph idx="1"/>
          </p:nvPr>
        </p:nvSpPr>
        <p:spPr>
          <a:xfrm>
            <a:off x="457200" y="1600200"/>
            <a:ext cx="8229600" cy="4876799"/>
          </a:xfrm>
        </p:spPr>
        <p:txBody>
          <a:bodyPr/>
          <a:lstStyle/>
          <a:p>
            <a:r>
              <a:rPr lang="en-US" dirty="0"/>
              <a:t>Issues </a:t>
            </a:r>
            <a:r>
              <a:rPr lang="en-US" b="0" dirty="0"/>
              <a:t>are </a:t>
            </a:r>
            <a:r>
              <a:rPr lang="en-US" dirty="0"/>
              <a:t>community concerns related to redevelopment</a:t>
            </a:r>
          </a:p>
          <a:p>
            <a:pPr lvl="1"/>
            <a:r>
              <a:rPr lang="en-US" dirty="0"/>
              <a:t>E.g.,  contamination, contaminated site location, exposure concerns</a:t>
            </a:r>
          </a:p>
          <a:p>
            <a:r>
              <a:rPr lang="en-US" dirty="0"/>
              <a:t>Indicators </a:t>
            </a:r>
            <a:r>
              <a:rPr lang="en-US" b="0" dirty="0"/>
              <a:t>can be derived to </a:t>
            </a:r>
            <a:r>
              <a:rPr lang="en-US" dirty="0"/>
              <a:t>track progress towards achieving an improvement in health (the outcome) </a:t>
            </a:r>
            <a:r>
              <a:rPr lang="en-US" b="0" dirty="0"/>
              <a:t>related to the issue </a:t>
            </a:r>
          </a:p>
          <a:p>
            <a:pPr lvl="1"/>
            <a:r>
              <a:rPr lang="en-US" dirty="0"/>
              <a:t>E.g., list and location of contaminated sites, blood screening results </a:t>
            </a:r>
          </a:p>
          <a:p>
            <a:r>
              <a:rPr lang="en-US" dirty="0"/>
              <a:t>Outcomes </a:t>
            </a:r>
            <a:r>
              <a:rPr lang="en-US" b="0" dirty="0"/>
              <a:t>are </a:t>
            </a:r>
            <a:r>
              <a:rPr lang="en-US" dirty="0"/>
              <a:t>changes in health, environment, economy </a:t>
            </a:r>
            <a:r>
              <a:rPr lang="en-US" b="0" dirty="0"/>
              <a:t>and many </a:t>
            </a:r>
            <a:r>
              <a:rPr lang="en-US" dirty="0"/>
              <a:t>other public health categories </a:t>
            </a:r>
          </a:p>
          <a:p>
            <a:pPr lvl="1"/>
            <a:r>
              <a:rPr lang="en-US" dirty="0"/>
              <a:t>E.g., increased access to healthy foods, lowered obesity rates, reduction in chemical exposures, increased property values</a:t>
            </a:r>
          </a:p>
          <a:p>
            <a:pPr lvl="1"/>
            <a:endParaRPr lang="en-US" dirty="0"/>
          </a:p>
        </p:txBody>
      </p:sp>
    </p:spTree>
    <p:extLst>
      <p:ext uri="{BB962C8B-B14F-4D97-AF65-F5344CB8AC3E}">
        <p14:creationId xmlns:p14="http://schemas.microsoft.com/office/powerpoint/2010/main" val="2771449636"/>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Tabletop Exercise: </a:t>
            </a:r>
            <a:br>
              <a:rPr lang="en-US" dirty="0"/>
            </a:br>
            <a:r>
              <a:rPr lang="en-US" dirty="0"/>
              <a:t>Issues, Indicators, and Outcomes</a:t>
            </a:r>
          </a:p>
        </p:txBody>
      </p:sp>
      <p:sp>
        <p:nvSpPr>
          <p:cNvPr id="3" name="Content Placeholder 2"/>
          <p:cNvSpPr>
            <a:spLocks noGrp="1"/>
          </p:cNvSpPr>
          <p:nvPr>
            <p:ph idx="1"/>
          </p:nvPr>
        </p:nvSpPr>
        <p:spPr/>
        <p:txBody>
          <a:bodyPr/>
          <a:lstStyle/>
          <a:p>
            <a:pPr marL="0" indent="0">
              <a:buNone/>
            </a:pPr>
            <a:r>
              <a:rPr lang="en-US" dirty="0">
                <a:solidFill>
                  <a:schemeClr val="accent6">
                    <a:lumMod val="50000"/>
                  </a:schemeClr>
                </a:solidFill>
              </a:rPr>
              <a:t>Play the “Name that Issue/Indicator/Outcome</a:t>
            </a:r>
            <a:r>
              <a:rPr lang="en-US" dirty="0"/>
              <a:t>” game</a:t>
            </a:r>
          </a:p>
          <a:p>
            <a:r>
              <a:rPr lang="en-US" dirty="0"/>
              <a:t>Stay in your groups</a:t>
            </a:r>
          </a:p>
          <a:p>
            <a:r>
              <a:rPr lang="en-US" b="0" dirty="0"/>
              <a:t>On each table, there are </a:t>
            </a:r>
            <a:r>
              <a:rPr lang="en-US" dirty="0"/>
              <a:t>decks of cards</a:t>
            </a:r>
          </a:p>
          <a:p>
            <a:r>
              <a:rPr lang="en-US" b="0" dirty="0"/>
              <a:t>Sort the cards into three piles: issues, indicators, or outcomes</a:t>
            </a:r>
          </a:p>
          <a:p>
            <a:r>
              <a:rPr lang="en-US" dirty="0"/>
              <a:t>Work together!</a:t>
            </a:r>
          </a:p>
        </p:txBody>
      </p:sp>
    </p:spTree>
    <p:extLst>
      <p:ext uri="{BB962C8B-B14F-4D97-AF65-F5344CB8AC3E}">
        <p14:creationId xmlns:p14="http://schemas.microsoft.com/office/powerpoint/2010/main" val="191960526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Post-test</a:t>
            </a:r>
          </a:p>
        </p:txBody>
      </p:sp>
      <p:sp>
        <p:nvSpPr>
          <p:cNvPr id="4" name="Content Placeholder 3">
            <a:extLst>
              <a:ext uri="{FF2B5EF4-FFF2-40B4-BE49-F238E27FC236}">
                <a16:creationId xmlns:a16="http://schemas.microsoft.com/office/drawing/2014/main" id="{DF07D1DA-250F-4D22-8B78-C4A2E735456D}"/>
              </a:ext>
            </a:extLst>
          </p:cNvPr>
          <p:cNvSpPr>
            <a:spLocks noGrp="1"/>
          </p:cNvSpPr>
          <p:nvPr>
            <p:ph idx="1"/>
          </p:nvPr>
        </p:nvSpPr>
        <p:spPr/>
        <p:txBody>
          <a:bodyPr/>
          <a:lstStyle/>
          <a:p>
            <a:r>
              <a:rPr lang="en-US" b="0" dirty="0"/>
              <a:t>Place your 4-digit number on the top of your test</a:t>
            </a:r>
          </a:p>
          <a:p>
            <a:r>
              <a:rPr lang="en-US" b="0" dirty="0"/>
              <a:t>You can retake the test multiple times</a:t>
            </a:r>
          </a:p>
          <a:p>
            <a:r>
              <a:rPr lang="en-US" b="0" dirty="0"/>
              <a:t>Test is open book</a:t>
            </a:r>
          </a:p>
          <a:p>
            <a:r>
              <a:rPr lang="en-US" b="0" dirty="0"/>
              <a:t>Passing score </a:t>
            </a:r>
            <a:r>
              <a:rPr lang="en-US" b="0"/>
              <a:t>of 70</a:t>
            </a:r>
            <a:r>
              <a:rPr lang="en-US" b="0" dirty="0"/>
              <a:t>% is required</a:t>
            </a:r>
          </a:p>
          <a:p>
            <a:r>
              <a:rPr lang="en-US" b="0" dirty="0"/>
              <a:t>Bring your test in tomorrow for grading</a:t>
            </a:r>
          </a:p>
        </p:txBody>
      </p:sp>
    </p:spTree>
    <p:extLst>
      <p:ext uri="{BB962C8B-B14F-4D97-AF65-F5344CB8AC3E}">
        <p14:creationId xmlns:p14="http://schemas.microsoft.com/office/powerpoint/2010/main" val="918031280"/>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1371600" y="1981200"/>
            <a:ext cx="6400800" cy="3429000"/>
          </a:xfrm>
        </p:spPr>
        <p:txBody>
          <a:bodyPr/>
          <a:lstStyle/>
          <a:p>
            <a:r>
              <a:rPr lang="en-US" sz="3200" dirty="0">
                <a:solidFill>
                  <a:srgbClr val="000000"/>
                </a:solidFill>
              </a:rPr>
              <a:t>Thank you!</a:t>
            </a:r>
          </a:p>
          <a:p>
            <a:endParaRPr lang="en-US" dirty="0">
              <a:solidFill>
                <a:srgbClr val="000000"/>
              </a:solidFill>
            </a:endParaRPr>
          </a:p>
          <a:p>
            <a:endParaRPr lang="en-US" dirty="0">
              <a:solidFill>
                <a:srgbClr val="000000"/>
              </a:solidFill>
            </a:endParaRPr>
          </a:p>
          <a:p>
            <a:r>
              <a:rPr lang="en-US" dirty="0">
                <a:solidFill>
                  <a:srgbClr val="000000"/>
                </a:solidFill>
              </a:rPr>
              <a:t>Laurel Berman, </a:t>
            </a:r>
            <a:r>
              <a:rPr lang="en-US" dirty="0">
                <a:solidFill>
                  <a:srgbClr val="000000"/>
                </a:solidFill>
                <a:hlinkClick r:id="rId2"/>
              </a:rPr>
              <a:t>laberman@cdc.gov</a:t>
            </a:r>
            <a:endParaRPr lang="en-US" dirty="0">
              <a:solidFill>
                <a:srgbClr val="000000"/>
              </a:solidFill>
            </a:endParaRPr>
          </a:p>
          <a:p>
            <a:r>
              <a:rPr lang="en-US" dirty="0">
                <a:solidFill>
                  <a:srgbClr val="000000"/>
                </a:solidFill>
              </a:rPr>
              <a:t>Leann Bing, </a:t>
            </a:r>
            <a:r>
              <a:rPr lang="en-US" dirty="0">
                <a:solidFill>
                  <a:srgbClr val="000000"/>
                </a:solidFill>
                <a:hlinkClick r:id="rId3"/>
              </a:rPr>
              <a:t>kbing@cdc.gov</a:t>
            </a:r>
            <a:r>
              <a:rPr lang="en-US" dirty="0">
                <a:solidFill>
                  <a:srgbClr val="000000"/>
                </a:solidFill>
              </a:rPr>
              <a:t> </a:t>
            </a:r>
          </a:p>
          <a:p>
            <a:r>
              <a:rPr lang="en-US" dirty="0">
                <a:solidFill>
                  <a:srgbClr val="000000"/>
                </a:solidFill>
              </a:rPr>
              <a:t>Sue Casteel, </a:t>
            </a:r>
            <a:r>
              <a:rPr lang="en-US" dirty="0">
                <a:solidFill>
                  <a:srgbClr val="002060"/>
                </a:solidFill>
              </a:rPr>
              <a:t>scasteel</a:t>
            </a:r>
            <a:r>
              <a:rPr lang="en-US" dirty="0">
                <a:solidFill>
                  <a:srgbClr val="002060"/>
                </a:solidFill>
                <a:hlinkClick r:id="rId4"/>
              </a:rPr>
              <a:t>@cdc.gov</a:t>
            </a:r>
            <a:r>
              <a:rPr lang="en-US" dirty="0">
                <a:solidFill>
                  <a:srgbClr val="002060"/>
                </a:solidFill>
              </a:rPr>
              <a:t> </a:t>
            </a:r>
          </a:p>
        </p:txBody>
      </p:sp>
      <p:sp>
        <p:nvSpPr>
          <p:cNvPr id="6" name="Text Placeholder 5"/>
          <p:cNvSpPr>
            <a:spLocks noGrp="1"/>
          </p:cNvSpPr>
          <p:nvPr>
            <p:ph type="body" sz="quarter" idx="11"/>
          </p:nvPr>
        </p:nvSpPr>
        <p:spPr/>
        <p:txBody>
          <a:bodyPr/>
          <a:lstStyle/>
          <a:p>
            <a:endParaRPr lang="en-US" dirty="0"/>
          </a:p>
        </p:txBody>
      </p:sp>
      <p:sp>
        <p:nvSpPr>
          <p:cNvPr id="7" name="Text Placeholder 6"/>
          <p:cNvSpPr>
            <a:spLocks noGrp="1"/>
          </p:cNvSpPr>
          <p:nvPr>
            <p:ph type="body" sz="quarter" idx="12"/>
          </p:nvPr>
        </p:nvSpPr>
        <p:spPr/>
        <p:txBody>
          <a:bodyPr/>
          <a:lstStyle/>
          <a:p>
            <a:r>
              <a:rPr lang="en-US" dirty="0"/>
              <a:t>Division of Community Health Investigations</a:t>
            </a:r>
          </a:p>
        </p:txBody>
      </p:sp>
    </p:spTree>
    <p:extLst>
      <p:ext uri="{BB962C8B-B14F-4D97-AF65-F5344CB8AC3E}">
        <p14:creationId xmlns:p14="http://schemas.microsoft.com/office/powerpoint/2010/main" val="279212770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t>Course Objectives</a:t>
            </a:r>
          </a:p>
        </p:txBody>
      </p:sp>
      <p:sp>
        <p:nvSpPr>
          <p:cNvPr id="3" name="Content Placeholder 2"/>
          <p:cNvSpPr>
            <a:spLocks noGrp="1"/>
          </p:cNvSpPr>
          <p:nvPr>
            <p:ph idx="1"/>
          </p:nvPr>
        </p:nvSpPr>
        <p:spPr>
          <a:xfrm>
            <a:off x="457200" y="1143000"/>
            <a:ext cx="8229600" cy="5562600"/>
          </a:xfrm>
        </p:spPr>
        <p:txBody>
          <a:bodyPr/>
          <a:lstStyle/>
          <a:p>
            <a:pPr marL="0" lvl="0" indent="0">
              <a:buNone/>
            </a:pPr>
            <a:r>
              <a:rPr lang="en-US" sz="2000" dirty="0">
                <a:solidFill>
                  <a:schemeClr val="accent6">
                    <a:lumMod val="50000"/>
                  </a:schemeClr>
                </a:solidFill>
              </a:rPr>
              <a:t>After finishing this module, you should be able to</a:t>
            </a:r>
          </a:p>
          <a:p>
            <a:pPr lvl="0"/>
            <a:r>
              <a:rPr lang="en-US" sz="2000" b="0" dirty="0">
                <a:solidFill>
                  <a:srgbClr val="000000"/>
                </a:solidFill>
              </a:rPr>
              <a:t>Describe </a:t>
            </a:r>
            <a:r>
              <a:rPr lang="en-US" sz="2000" dirty="0">
                <a:solidFill>
                  <a:srgbClr val="000000"/>
                </a:solidFill>
              </a:rPr>
              <a:t>three general public health categories </a:t>
            </a:r>
            <a:r>
              <a:rPr lang="en-US" sz="2000" b="0" dirty="0">
                <a:solidFill>
                  <a:srgbClr val="000000"/>
                </a:solidFill>
              </a:rPr>
              <a:t>for which there are </a:t>
            </a:r>
            <a:r>
              <a:rPr lang="en-US" sz="2000" dirty="0">
                <a:solidFill>
                  <a:srgbClr val="000000"/>
                </a:solidFill>
              </a:rPr>
              <a:t>community-driven public health indicators </a:t>
            </a:r>
            <a:r>
              <a:rPr lang="en-US" sz="2000" b="0" dirty="0">
                <a:solidFill>
                  <a:srgbClr val="000000"/>
                </a:solidFill>
              </a:rPr>
              <a:t>associated with </a:t>
            </a:r>
            <a:r>
              <a:rPr lang="en-US" sz="2000" dirty="0">
                <a:solidFill>
                  <a:srgbClr val="000000"/>
                </a:solidFill>
              </a:rPr>
              <a:t>land reuse and redevelopment.</a:t>
            </a:r>
          </a:p>
          <a:p>
            <a:pPr marL="0" indent="0">
              <a:buNone/>
            </a:pPr>
            <a:endParaRPr lang="en-US" sz="2000" dirty="0">
              <a:solidFill>
                <a:srgbClr val="000000"/>
              </a:solidFill>
            </a:endParaRPr>
          </a:p>
          <a:p>
            <a:r>
              <a:rPr lang="en-US" sz="2000" b="0" dirty="0">
                <a:solidFill>
                  <a:srgbClr val="000000"/>
                </a:solidFill>
              </a:rPr>
              <a:t>Describe at least</a:t>
            </a:r>
            <a:r>
              <a:rPr lang="en-US" sz="2000" dirty="0">
                <a:solidFill>
                  <a:srgbClr val="000000"/>
                </a:solidFill>
              </a:rPr>
              <a:t> three public health indicators </a:t>
            </a:r>
            <a:r>
              <a:rPr lang="en-US" sz="2000" b="0" dirty="0">
                <a:solidFill>
                  <a:srgbClr val="000000"/>
                </a:solidFill>
              </a:rPr>
              <a:t>that are associated</a:t>
            </a:r>
            <a:r>
              <a:rPr lang="en-US" sz="2000" dirty="0">
                <a:solidFill>
                  <a:srgbClr val="000000"/>
                </a:solidFill>
              </a:rPr>
              <a:t> </a:t>
            </a:r>
            <a:r>
              <a:rPr lang="en-US" sz="2000" b="0" dirty="0">
                <a:solidFill>
                  <a:srgbClr val="000000"/>
                </a:solidFill>
              </a:rPr>
              <a:t>with</a:t>
            </a:r>
            <a:r>
              <a:rPr lang="en-US" sz="2000" dirty="0">
                <a:solidFill>
                  <a:srgbClr val="000000"/>
                </a:solidFill>
              </a:rPr>
              <a:t> land reuse and redevelopment </a:t>
            </a:r>
            <a:r>
              <a:rPr lang="en-US" sz="2000" b="0" dirty="0">
                <a:solidFill>
                  <a:srgbClr val="000000"/>
                </a:solidFill>
              </a:rPr>
              <a:t>in each of </a:t>
            </a:r>
            <a:r>
              <a:rPr lang="en-US" sz="2000" dirty="0">
                <a:solidFill>
                  <a:srgbClr val="000000"/>
                </a:solidFill>
              </a:rPr>
              <a:t>three public health categories:</a:t>
            </a:r>
          </a:p>
          <a:p>
            <a:pPr lvl="1"/>
            <a:r>
              <a:rPr lang="en-US" b="1" dirty="0">
                <a:solidFill>
                  <a:schemeClr val="accent6">
                    <a:lumMod val="50000"/>
                  </a:schemeClr>
                </a:solidFill>
              </a:rPr>
              <a:t>Environment, Health, Economy</a:t>
            </a:r>
          </a:p>
          <a:p>
            <a:pPr lvl="0"/>
            <a:endParaRPr lang="en-US" sz="2000" dirty="0">
              <a:solidFill>
                <a:srgbClr val="000000"/>
              </a:solidFill>
            </a:endParaRPr>
          </a:p>
          <a:p>
            <a:pPr lvl="0"/>
            <a:r>
              <a:rPr lang="en-US" sz="2000" b="0" dirty="0">
                <a:solidFill>
                  <a:srgbClr val="000000"/>
                </a:solidFill>
              </a:rPr>
              <a:t>Access the </a:t>
            </a:r>
            <a:r>
              <a:rPr lang="en-US" sz="2000" dirty="0">
                <a:solidFill>
                  <a:srgbClr val="000000"/>
                </a:solidFill>
              </a:rPr>
              <a:t>Action Model </a:t>
            </a:r>
            <a:r>
              <a:rPr lang="en-US" sz="2000" b="0" dirty="0">
                <a:solidFill>
                  <a:srgbClr val="000000"/>
                </a:solidFill>
              </a:rPr>
              <a:t>to include </a:t>
            </a:r>
            <a:r>
              <a:rPr lang="en-US" sz="2000" dirty="0">
                <a:solidFill>
                  <a:srgbClr val="000000"/>
                </a:solidFill>
              </a:rPr>
              <a:t>community-driven public health indicators </a:t>
            </a:r>
            <a:r>
              <a:rPr lang="en-US" sz="2000" b="0" dirty="0">
                <a:solidFill>
                  <a:srgbClr val="000000"/>
                </a:solidFill>
              </a:rPr>
              <a:t>in </a:t>
            </a:r>
            <a:r>
              <a:rPr lang="en-US" sz="2000" dirty="0">
                <a:solidFill>
                  <a:srgbClr val="000000"/>
                </a:solidFill>
              </a:rPr>
              <a:t>redevelopment plans.</a:t>
            </a:r>
          </a:p>
          <a:p>
            <a:pPr lvl="0" fontAlgn="base"/>
            <a:endParaRPr lang="en-US" sz="2000" dirty="0">
              <a:solidFill>
                <a:srgbClr val="000000"/>
              </a:solidFill>
            </a:endParaRPr>
          </a:p>
          <a:p>
            <a:pPr lvl="0" fontAlgn="base"/>
            <a:r>
              <a:rPr lang="en-US" sz="2000" b="0" dirty="0">
                <a:solidFill>
                  <a:srgbClr val="000000"/>
                </a:solidFill>
              </a:rPr>
              <a:t>Explain the </a:t>
            </a:r>
            <a:r>
              <a:rPr lang="en-US" sz="2000" dirty="0">
                <a:solidFill>
                  <a:srgbClr val="000000"/>
                </a:solidFill>
              </a:rPr>
              <a:t>role, responsibilities, and scope of practice</a:t>
            </a:r>
            <a:r>
              <a:rPr lang="en-US" sz="2000" b="0" dirty="0">
                <a:solidFill>
                  <a:srgbClr val="000000"/>
                </a:solidFill>
              </a:rPr>
              <a:t> of a</a:t>
            </a:r>
            <a:r>
              <a:rPr lang="en-US" sz="2000" dirty="0">
                <a:solidFill>
                  <a:srgbClr val="000000"/>
                </a:solidFill>
              </a:rPr>
              <a:t> </a:t>
            </a:r>
            <a:r>
              <a:rPr lang="en-US" sz="2000" b="0" dirty="0">
                <a:solidFill>
                  <a:srgbClr val="000000"/>
                </a:solidFill>
              </a:rPr>
              <a:t>development community </a:t>
            </a:r>
            <a:r>
              <a:rPr lang="en-US" sz="2000" dirty="0">
                <a:solidFill>
                  <a:srgbClr val="000000"/>
                </a:solidFill>
              </a:rPr>
              <a:t>team member.</a:t>
            </a:r>
            <a:r>
              <a:rPr lang="en-US" sz="1800" dirty="0">
                <a:solidFill>
                  <a:srgbClr val="000000"/>
                </a:solidFill>
              </a:rPr>
              <a:t> </a:t>
            </a:r>
          </a:p>
        </p:txBody>
      </p:sp>
    </p:spTree>
    <p:extLst>
      <p:ext uri="{BB962C8B-B14F-4D97-AF65-F5344CB8AC3E}">
        <p14:creationId xmlns:p14="http://schemas.microsoft.com/office/powerpoint/2010/main" val="3416400111"/>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B0C8F-8A00-4879-8BA4-021E6C20A14E}"/>
              </a:ext>
            </a:extLst>
          </p:cNvPr>
          <p:cNvSpPr>
            <a:spLocks noGrp="1"/>
          </p:cNvSpPr>
          <p:nvPr>
            <p:ph type="title"/>
          </p:nvPr>
        </p:nvSpPr>
        <p:spPr/>
        <p:txBody>
          <a:bodyPr/>
          <a:lstStyle/>
          <a:p>
            <a:r>
              <a:rPr lang="en-US" dirty="0"/>
              <a:t>Course Details</a:t>
            </a:r>
          </a:p>
        </p:txBody>
      </p:sp>
      <p:sp>
        <p:nvSpPr>
          <p:cNvPr id="3" name="Content Placeholder 2">
            <a:extLst>
              <a:ext uri="{FF2B5EF4-FFF2-40B4-BE49-F238E27FC236}">
                <a16:creationId xmlns:a16="http://schemas.microsoft.com/office/drawing/2014/main" id="{40579B05-11D8-4F9B-A9E3-5494ACAF739B}"/>
              </a:ext>
            </a:extLst>
          </p:cNvPr>
          <p:cNvSpPr>
            <a:spLocks noGrp="1"/>
          </p:cNvSpPr>
          <p:nvPr>
            <p:ph idx="1"/>
          </p:nvPr>
        </p:nvSpPr>
        <p:spPr>
          <a:xfrm>
            <a:off x="457200" y="1600200"/>
            <a:ext cx="3657600" cy="4495799"/>
          </a:xfrm>
        </p:spPr>
        <p:txBody>
          <a:bodyPr/>
          <a:lstStyle/>
          <a:p>
            <a:r>
              <a:rPr lang="en-US" dirty="0">
                <a:solidFill>
                  <a:schemeClr val="accent6">
                    <a:lumMod val="50000"/>
                  </a:schemeClr>
                </a:solidFill>
              </a:rPr>
              <a:t>Pre-test</a:t>
            </a:r>
          </a:p>
          <a:p>
            <a:r>
              <a:rPr lang="en-US" dirty="0">
                <a:solidFill>
                  <a:schemeClr val="accent6">
                    <a:lumMod val="50000"/>
                  </a:schemeClr>
                </a:solidFill>
              </a:rPr>
              <a:t>Post-test: 70% or higher to receive a certificate</a:t>
            </a:r>
          </a:p>
          <a:p>
            <a:pPr marL="0" indent="0">
              <a:buNone/>
            </a:pPr>
            <a:r>
              <a:rPr lang="en-US" dirty="0">
                <a:solidFill>
                  <a:schemeClr val="accent6">
                    <a:lumMod val="50000"/>
                  </a:schemeClr>
                </a:solidFill>
              </a:rPr>
              <a:t>Create a 4-digit number to put on your pre- and post-tests</a:t>
            </a:r>
          </a:p>
          <a:p>
            <a:pPr lvl="1"/>
            <a:r>
              <a:rPr lang="en-US" dirty="0">
                <a:solidFill>
                  <a:srgbClr val="000000"/>
                </a:solidFill>
              </a:rPr>
              <a:t>Memorize the number or keep a written copy</a:t>
            </a:r>
          </a:p>
          <a:p>
            <a:pPr lvl="1"/>
            <a:r>
              <a:rPr lang="en-US" dirty="0">
                <a:solidFill>
                  <a:srgbClr val="000000"/>
                </a:solidFill>
              </a:rPr>
              <a:t>Use the same number on both the pre- and post-test</a:t>
            </a:r>
          </a:p>
        </p:txBody>
      </p:sp>
      <p:pic>
        <p:nvPicPr>
          <p:cNvPr id="8" name="Content Placeholder 7" descr="Image of a person in front of a computer, taking a test.&#10;&#10; ">
            <a:extLst>
              <a:ext uri="{FF2B5EF4-FFF2-40B4-BE49-F238E27FC236}">
                <a16:creationId xmlns:a16="http://schemas.microsoft.com/office/drawing/2014/main" id="{C461FF28-D110-4E9A-9D52-D1EC76EFF54A}"/>
              </a:ext>
            </a:extLst>
          </p:cNvPr>
          <p:cNvPicPr>
            <a:picLocks noGrp="1" noChangeAspect="1"/>
          </p:cNvPicPr>
          <p:nvPr>
            <p:ph idx="12"/>
          </p:nvPr>
        </p:nvPicPr>
        <p:blipFill>
          <a:blip r:embed="rId3" cstate="print">
            <a:extLst>
              <a:ext uri="{28A0092B-C50C-407E-A947-70E740481C1C}">
                <a14:useLocalDpi xmlns:a14="http://schemas.microsoft.com/office/drawing/2010/main" val="0"/>
              </a:ext>
            </a:extLst>
          </a:blip>
          <a:stretch>
            <a:fillRect/>
          </a:stretch>
        </p:blipFill>
        <p:spPr>
          <a:xfrm>
            <a:off x="5029200" y="2323176"/>
            <a:ext cx="3657600" cy="2745047"/>
          </a:xfrm>
          <a:prstGeom prst="rect">
            <a:avLst/>
          </a:prstGeom>
          <a:ln>
            <a:solidFill>
              <a:srgbClr val="000000"/>
            </a:solidFill>
          </a:ln>
        </p:spPr>
      </p:pic>
      <p:sp>
        <p:nvSpPr>
          <p:cNvPr id="9" name="Text Placeholder 8">
            <a:extLst>
              <a:ext uri="{FF2B5EF4-FFF2-40B4-BE49-F238E27FC236}">
                <a16:creationId xmlns:a16="http://schemas.microsoft.com/office/drawing/2014/main" id="{22CEA21A-E785-42AF-84E2-7FB677855387}"/>
              </a:ext>
            </a:extLst>
          </p:cNvPr>
          <p:cNvSpPr txBox="1">
            <a:spLocks noGrp="1"/>
          </p:cNvSpPr>
          <p:nvPr>
            <p:ph type="body" sz="quarter" idx="13"/>
          </p:nvPr>
        </p:nvSpPr>
        <p:spPr>
          <a:xfrm>
            <a:off x="5029200" y="5668961"/>
            <a:ext cx="3657600" cy="609600"/>
          </a:xfrm>
          <a:prstGeom prst="rect">
            <a:avLst/>
          </a:prstGeom>
          <a:noFill/>
        </p:spPr>
        <p:txBody>
          <a:bodyPr wrap="square" rtlCol="0">
            <a:spAutoFit/>
          </a:bodyPr>
          <a:lstStyle/>
          <a:p>
            <a:r>
              <a:rPr lang="en-US" sz="1100" dirty="0"/>
              <a:t>An environmental professional frustrated over taking a pre-test. ATSDR, 2019.</a:t>
            </a:r>
          </a:p>
        </p:txBody>
      </p:sp>
    </p:spTree>
    <p:extLst>
      <p:ext uri="{BB962C8B-B14F-4D97-AF65-F5344CB8AC3E}">
        <p14:creationId xmlns:p14="http://schemas.microsoft.com/office/powerpoint/2010/main" val="380590326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p:txBody>
          <a:bodyPr/>
          <a:lstStyle/>
          <a:p>
            <a:r>
              <a:rPr lang="en-US" dirty="0"/>
              <a:t>Pre-test</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a:xfrm>
            <a:off x="457200" y="1600200"/>
            <a:ext cx="8229600" cy="4833609"/>
          </a:xfrm>
        </p:spPr>
        <p:txBody>
          <a:bodyPr/>
          <a:lstStyle/>
          <a:p>
            <a:r>
              <a:rPr lang="en-US" dirty="0"/>
              <a:t>Pre-test Module 5</a:t>
            </a:r>
          </a:p>
          <a:p>
            <a:r>
              <a:rPr lang="en-US" dirty="0"/>
              <a:t>Put your 4-digit number on the top right corner of your pre-test</a:t>
            </a:r>
          </a:p>
        </p:txBody>
      </p:sp>
    </p:spTree>
    <p:extLst>
      <p:ext uri="{BB962C8B-B14F-4D97-AF65-F5344CB8AC3E}">
        <p14:creationId xmlns:p14="http://schemas.microsoft.com/office/powerpoint/2010/main" val="6331283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8997B-056B-4448-8248-B49F938D879A}"/>
              </a:ext>
            </a:extLst>
          </p:cNvPr>
          <p:cNvSpPr>
            <a:spLocks noGrp="1"/>
          </p:cNvSpPr>
          <p:nvPr>
            <p:ph type="title"/>
          </p:nvPr>
        </p:nvSpPr>
        <p:spPr/>
        <p:txBody>
          <a:bodyPr/>
          <a:lstStyle/>
          <a:p>
            <a:r>
              <a:rPr lang="en-US" dirty="0"/>
              <a:t>Measuring Change</a:t>
            </a:r>
          </a:p>
        </p:txBody>
      </p:sp>
      <p:sp>
        <p:nvSpPr>
          <p:cNvPr id="3" name="Content Placeholder 2">
            <a:extLst>
              <a:ext uri="{FF2B5EF4-FFF2-40B4-BE49-F238E27FC236}">
                <a16:creationId xmlns:a16="http://schemas.microsoft.com/office/drawing/2014/main" id="{120DC252-3B71-49EF-BBA8-A6B243891551}"/>
              </a:ext>
            </a:extLst>
          </p:cNvPr>
          <p:cNvSpPr>
            <a:spLocks noGrp="1"/>
          </p:cNvSpPr>
          <p:nvPr>
            <p:ph idx="1"/>
          </p:nvPr>
        </p:nvSpPr>
        <p:spPr>
          <a:xfrm>
            <a:off x="457200" y="1600200"/>
            <a:ext cx="8229600" cy="4648199"/>
          </a:xfrm>
        </p:spPr>
        <p:txBody>
          <a:bodyPr/>
          <a:lstStyle/>
          <a:p>
            <a:r>
              <a:rPr lang="en-US" dirty="0">
                <a:solidFill>
                  <a:srgbClr val="000000"/>
                </a:solidFill>
              </a:rPr>
              <a:t>Environmental or health professionals can measure changes that occur throughout land reuse/redevelopment</a:t>
            </a:r>
          </a:p>
          <a:p>
            <a:endParaRPr lang="en-US" dirty="0">
              <a:solidFill>
                <a:srgbClr val="000000"/>
              </a:solidFill>
            </a:endParaRPr>
          </a:p>
          <a:p>
            <a:r>
              <a:rPr lang="en-US" dirty="0">
                <a:solidFill>
                  <a:srgbClr val="000000"/>
                </a:solidFill>
              </a:rPr>
              <a:t>3 typical measurement categories</a:t>
            </a:r>
          </a:p>
          <a:p>
            <a:pPr lvl="1"/>
            <a:r>
              <a:rPr lang="en-US" dirty="0">
                <a:solidFill>
                  <a:srgbClr val="000000"/>
                </a:solidFill>
              </a:rPr>
              <a:t>Environment</a:t>
            </a:r>
          </a:p>
          <a:p>
            <a:pPr lvl="1"/>
            <a:r>
              <a:rPr lang="en-US" dirty="0">
                <a:solidFill>
                  <a:srgbClr val="000000"/>
                </a:solidFill>
              </a:rPr>
              <a:t>Health </a:t>
            </a:r>
          </a:p>
          <a:p>
            <a:pPr lvl="1"/>
            <a:r>
              <a:rPr lang="en-US" dirty="0">
                <a:solidFill>
                  <a:srgbClr val="000000"/>
                </a:solidFill>
              </a:rPr>
              <a:t>Economy</a:t>
            </a:r>
          </a:p>
          <a:p>
            <a:pPr marL="0" indent="0">
              <a:buSzPct val="80000"/>
              <a:buNone/>
            </a:pPr>
            <a:endParaRPr lang="en-US" dirty="0"/>
          </a:p>
        </p:txBody>
      </p:sp>
      <p:pic>
        <p:nvPicPr>
          <p:cNvPr id="4" name="Picture 3" descr="Image of three spheres representing environment, health, and economy and how they intersect.&#10;">
            <a:extLst>
              <a:ext uri="{FF2B5EF4-FFF2-40B4-BE49-F238E27FC236}">
                <a16:creationId xmlns:a16="http://schemas.microsoft.com/office/drawing/2014/main" id="{994F2CCE-6DB8-49B0-B9A5-F743CD9A9B7F}"/>
              </a:ext>
            </a:extLst>
          </p:cNvPr>
          <p:cNvPicPr>
            <a:picLocks noChangeAspect="1"/>
          </p:cNvPicPr>
          <p:nvPr/>
        </p:nvPicPr>
        <p:blipFill>
          <a:blip r:embed="rId3"/>
          <a:stretch>
            <a:fillRect/>
          </a:stretch>
        </p:blipFill>
        <p:spPr>
          <a:xfrm>
            <a:off x="5257800" y="3733800"/>
            <a:ext cx="3073476" cy="2362199"/>
          </a:xfrm>
          <a:prstGeom prst="rect">
            <a:avLst/>
          </a:prstGeom>
          <a:solidFill>
            <a:schemeClr val="tx2">
              <a:lumMod val="20000"/>
              <a:lumOff val="80000"/>
            </a:schemeClr>
          </a:solidFill>
          <a:ln>
            <a:solidFill>
              <a:srgbClr val="000000"/>
            </a:solidFill>
          </a:ln>
        </p:spPr>
      </p:pic>
    </p:spTree>
    <p:extLst>
      <p:ext uri="{BB962C8B-B14F-4D97-AF65-F5344CB8AC3E}">
        <p14:creationId xmlns:p14="http://schemas.microsoft.com/office/powerpoint/2010/main" val="595273442"/>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590E5A-6470-44A2-9F4C-5CF1F57DB235}"/>
              </a:ext>
            </a:extLst>
          </p:cNvPr>
          <p:cNvSpPr>
            <a:spLocks noGrp="1"/>
          </p:cNvSpPr>
          <p:nvPr>
            <p:ph type="title"/>
          </p:nvPr>
        </p:nvSpPr>
        <p:spPr/>
        <p:txBody>
          <a:bodyPr/>
          <a:lstStyle/>
          <a:p>
            <a:r>
              <a:rPr lang="en-US" dirty="0"/>
              <a:t>Why Measure Change?</a:t>
            </a:r>
          </a:p>
        </p:txBody>
      </p:sp>
      <p:sp>
        <p:nvSpPr>
          <p:cNvPr id="3" name="Content Placeholder 2">
            <a:extLst>
              <a:ext uri="{FF2B5EF4-FFF2-40B4-BE49-F238E27FC236}">
                <a16:creationId xmlns:a16="http://schemas.microsoft.com/office/drawing/2014/main" id="{833FD561-B22A-4595-9C84-AF39AB58A1B3}"/>
              </a:ext>
            </a:extLst>
          </p:cNvPr>
          <p:cNvSpPr>
            <a:spLocks noGrp="1"/>
          </p:cNvSpPr>
          <p:nvPr>
            <p:ph idx="1"/>
          </p:nvPr>
        </p:nvSpPr>
        <p:spPr/>
        <p:txBody>
          <a:bodyPr/>
          <a:lstStyle/>
          <a:p>
            <a:r>
              <a:rPr lang="en-US" dirty="0"/>
              <a:t>Track changes in the physical and mental health (well being) of the community</a:t>
            </a:r>
          </a:p>
          <a:p>
            <a:pPr marL="0" indent="0">
              <a:buNone/>
            </a:pPr>
            <a:endParaRPr lang="en-US" dirty="0"/>
          </a:p>
          <a:p>
            <a:r>
              <a:rPr lang="en-US" dirty="0"/>
              <a:t>Track changes in the environmental health of the community</a:t>
            </a:r>
          </a:p>
          <a:p>
            <a:pPr marL="0" indent="0">
              <a:buNone/>
            </a:pPr>
            <a:endParaRPr lang="en-US" dirty="0"/>
          </a:p>
        </p:txBody>
      </p:sp>
    </p:spTree>
    <p:extLst>
      <p:ext uri="{BB962C8B-B14F-4D97-AF65-F5344CB8AC3E}">
        <p14:creationId xmlns:p14="http://schemas.microsoft.com/office/powerpoint/2010/main" val="212942111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5D33B-E59B-4BA1-8B26-5A792C1A5215}"/>
              </a:ext>
            </a:extLst>
          </p:cNvPr>
          <p:cNvSpPr>
            <a:spLocks noGrp="1"/>
          </p:cNvSpPr>
          <p:nvPr>
            <p:ph type="title"/>
          </p:nvPr>
        </p:nvSpPr>
        <p:spPr/>
        <p:txBody>
          <a:bodyPr/>
          <a:lstStyle/>
          <a:p>
            <a:r>
              <a:rPr lang="en-US" dirty="0"/>
              <a:t>Knowledge Check #1 </a:t>
            </a:r>
          </a:p>
        </p:txBody>
      </p:sp>
      <p:sp>
        <p:nvSpPr>
          <p:cNvPr id="3" name="Content Placeholder 2">
            <a:extLst>
              <a:ext uri="{FF2B5EF4-FFF2-40B4-BE49-F238E27FC236}">
                <a16:creationId xmlns:a16="http://schemas.microsoft.com/office/drawing/2014/main" id="{0D243EF9-8E4C-4819-A3C2-B14BFFF62E49}"/>
              </a:ext>
            </a:extLst>
          </p:cNvPr>
          <p:cNvSpPr>
            <a:spLocks noGrp="1"/>
          </p:cNvSpPr>
          <p:nvPr>
            <p:ph idx="1"/>
          </p:nvPr>
        </p:nvSpPr>
        <p:spPr/>
        <p:txBody>
          <a:bodyPr/>
          <a:lstStyle/>
          <a:p>
            <a:pPr marL="0" indent="0">
              <a:buNone/>
            </a:pPr>
            <a:r>
              <a:rPr lang="en-US" dirty="0">
                <a:solidFill>
                  <a:schemeClr val="accent6">
                    <a:lumMod val="50000"/>
                  </a:schemeClr>
                </a:solidFill>
              </a:rPr>
              <a:t>Select the best answer:</a:t>
            </a:r>
          </a:p>
          <a:p>
            <a:pPr marL="0" indent="0">
              <a:buNone/>
            </a:pPr>
            <a:r>
              <a:rPr lang="en-US" dirty="0"/>
              <a:t>The environmental or health professional can measure community changes in which three typical categories:</a:t>
            </a:r>
          </a:p>
          <a:p>
            <a:pPr marL="914400" lvl="1" indent="-457200">
              <a:buFont typeface="+mj-lt"/>
              <a:buAutoNum type="alphaLcParenR"/>
            </a:pPr>
            <a:r>
              <a:rPr lang="en-US" dirty="0"/>
              <a:t>Economy</a:t>
            </a:r>
          </a:p>
          <a:p>
            <a:pPr marL="914400" lvl="1" indent="-457200">
              <a:buFont typeface="+mj-lt"/>
              <a:buAutoNum type="alphaLcParenR"/>
            </a:pPr>
            <a:r>
              <a:rPr lang="en-US" dirty="0"/>
              <a:t>Health</a:t>
            </a:r>
          </a:p>
          <a:p>
            <a:pPr marL="914400" lvl="1" indent="-457200">
              <a:buFont typeface="+mj-lt"/>
              <a:buAutoNum type="alphaLcParenR"/>
            </a:pPr>
            <a:r>
              <a:rPr lang="en-US" dirty="0"/>
              <a:t>Gentrification</a:t>
            </a:r>
          </a:p>
          <a:p>
            <a:pPr marL="914400" lvl="1" indent="-457200">
              <a:buFont typeface="+mj-lt"/>
              <a:buAutoNum type="alphaLcParenR"/>
            </a:pPr>
            <a:r>
              <a:rPr lang="en-US" dirty="0"/>
              <a:t>Property availability</a:t>
            </a:r>
          </a:p>
          <a:p>
            <a:pPr marL="914400" lvl="1" indent="-457200">
              <a:buFont typeface="+mj-lt"/>
              <a:buAutoNum type="alphaLcParenR"/>
            </a:pPr>
            <a:r>
              <a:rPr lang="en-US" dirty="0"/>
              <a:t>Environment</a:t>
            </a:r>
          </a:p>
          <a:p>
            <a:pPr marL="914400" lvl="1" indent="-457200">
              <a:buFont typeface="+mj-lt"/>
              <a:buAutoNum type="alphaLcParenR"/>
            </a:pPr>
            <a:r>
              <a:rPr lang="en-US" dirty="0"/>
              <a:t>Community acceptance</a:t>
            </a:r>
          </a:p>
        </p:txBody>
      </p:sp>
    </p:spTree>
    <p:extLst>
      <p:ext uri="{BB962C8B-B14F-4D97-AF65-F5344CB8AC3E}">
        <p14:creationId xmlns:p14="http://schemas.microsoft.com/office/powerpoint/2010/main" val="2235344415"/>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F5C5A-AA57-49B3-843B-A24F8973CAB1}"/>
              </a:ext>
            </a:extLst>
          </p:cNvPr>
          <p:cNvSpPr>
            <a:spLocks noGrp="1"/>
          </p:cNvSpPr>
          <p:nvPr>
            <p:ph type="title"/>
          </p:nvPr>
        </p:nvSpPr>
        <p:spPr>
          <a:xfrm>
            <a:off x="457200" y="274638"/>
            <a:ext cx="8229600" cy="792161"/>
          </a:xfrm>
        </p:spPr>
        <p:txBody>
          <a:bodyPr/>
          <a:lstStyle/>
          <a:p>
            <a:r>
              <a:rPr lang="en-US" dirty="0"/>
              <a:t>Environmental, Health, and Economic Indicators</a:t>
            </a:r>
          </a:p>
        </p:txBody>
      </p:sp>
      <p:sp>
        <p:nvSpPr>
          <p:cNvPr id="5" name="Content Placeholder 4">
            <a:extLst>
              <a:ext uri="{FF2B5EF4-FFF2-40B4-BE49-F238E27FC236}">
                <a16:creationId xmlns:a16="http://schemas.microsoft.com/office/drawing/2014/main" id="{2E7819A1-0958-42AA-BDA6-D02A408EC154}"/>
              </a:ext>
            </a:extLst>
          </p:cNvPr>
          <p:cNvSpPr>
            <a:spLocks noGrp="1"/>
          </p:cNvSpPr>
          <p:nvPr>
            <p:ph idx="1"/>
          </p:nvPr>
        </p:nvSpPr>
        <p:spPr>
          <a:xfrm>
            <a:off x="457200" y="2209801"/>
            <a:ext cx="3429000" cy="1447800"/>
          </a:xfrm>
        </p:spPr>
        <p:txBody>
          <a:bodyPr/>
          <a:lstStyle/>
          <a:p>
            <a:r>
              <a:rPr lang="en-US" sz="2200" dirty="0">
                <a:solidFill>
                  <a:srgbClr val="000000"/>
                </a:solidFill>
              </a:rPr>
              <a:t>Definable</a:t>
            </a:r>
          </a:p>
          <a:p>
            <a:r>
              <a:rPr lang="en-US" sz="2200" dirty="0">
                <a:solidFill>
                  <a:srgbClr val="000000"/>
                </a:solidFill>
              </a:rPr>
              <a:t>Are measurable</a:t>
            </a:r>
          </a:p>
          <a:p>
            <a:r>
              <a:rPr lang="en-US" sz="2200" dirty="0">
                <a:solidFill>
                  <a:srgbClr val="000000"/>
                </a:solidFill>
              </a:rPr>
              <a:t>Have a data source</a:t>
            </a:r>
          </a:p>
        </p:txBody>
      </p:sp>
      <p:pic>
        <p:nvPicPr>
          <p:cNvPr id="12" name="Content Placeholder 11" descr="Image of a person demonstrating data on  a poster.&#10;">
            <a:extLst>
              <a:ext uri="{FF2B5EF4-FFF2-40B4-BE49-F238E27FC236}">
                <a16:creationId xmlns:a16="http://schemas.microsoft.com/office/drawing/2014/main" id="{4DC7C9C2-4701-4862-B2E0-B80744E2BE1F}"/>
              </a:ext>
            </a:extLst>
          </p:cNvPr>
          <p:cNvPicPr>
            <a:picLocks noGrp="1" noChangeAspect="1"/>
          </p:cNvPicPr>
          <p:nvPr>
            <p:ph idx="12"/>
          </p:nvPr>
        </p:nvPicPr>
        <p:blipFill>
          <a:blip r:embed="rId3"/>
          <a:stretch>
            <a:fillRect/>
          </a:stretch>
        </p:blipFill>
        <p:spPr>
          <a:xfrm>
            <a:off x="3886200" y="1828800"/>
            <a:ext cx="4762500" cy="2183169"/>
          </a:xfrm>
          <a:prstGeom prst="rect">
            <a:avLst/>
          </a:prstGeom>
          <a:ln>
            <a:solidFill>
              <a:srgbClr val="000000"/>
            </a:solidFill>
          </a:ln>
        </p:spPr>
      </p:pic>
      <p:sp>
        <p:nvSpPr>
          <p:cNvPr id="3" name="TextBox 2"/>
          <p:cNvSpPr txBox="1"/>
          <p:nvPr/>
        </p:nvSpPr>
        <p:spPr>
          <a:xfrm>
            <a:off x="647700" y="4200863"/>
            <a:ext cx="7848600" cy="1908215"/>
          </a:xfrm>
          <a:prstGeom prst="rect">
            <a:avLst/>
          </a:prstGeom>
          <a:noFill/>
        </p:spPr>
        <p:txBody>
          <a:bodyPr wrap="square" rtlCol="0">
            <a:spAutoFit/>
          </a:bodyPr>
          <a:lstStyle/>
          <a:p>
            <a:r>
              <a:rPr lang="en-US" sz="2400" b="1" dirty="0"/>
              <a:t>Example</a:t>
            </a:r>
          </a:p>
          <a:p>
            <a:r>
              <a:rPr lang="en-US" sz="2200" dirty="0">
                <a:solidFill>
                  <a:srgbClr val="000000"/>
                </a:solidFill>
              </a:rPr>
              <a:t>Lead issues </a:t>
            </a:r>
            <a:r>
              <a:rPr lang="en-US" sz="2200" dirty="0">
                <a:solidFill>
                  <a:srgbClr val="000000"/>
                </a:solidFill>
                <a:sym typeface="Wingdings" panose="05000000000000000000" pitchFamily="2" charset="2"/>
              </a:rPr>
              <a:t> Indicator is blood lead levels in children</a:t>
            </a:r>
          </a:p>
          <a:p>
            <a:pPr marL="742950" lvl="1" indent="-285750">
              <a:buSzPct val="75000"/>
              <a:buFont typeface="Wingdings" panose="05000000000000000000" pitchFamily="2" charset="2"/>
              <a:buChar char="q"/>
            </a:pPr>
            <a:r>
              <a:rPr lang="en-US" dirty="0">
                <a:solidFill>
                  <a:srgbClr val="000000"/>
                </a:solidFill>
                <a:sym typeface="Wingdings" panose="05000000000000000000" pitchFamily="2" charset="2"/>
              </a:rPr>
              <a:t>Is it definable? What?</a:t>
            </a:r>
          </a:p>
          <a:p>
            <a:pPr marL="742950" lvl="1" indent="-285750">
              <a:buSzPct val="75000"/>
              <a:buFont typeface="Wingdings" panose="05000000000000000000" pitchFamily="2" charset="2"/>
              <a:buChar char="q"/>
            </a:pPr>
            <a:r>
              <a:rPr lang="en-US" dirty="0">
                <a:solidFill>
                  <a:srgbClr val="000000"/>
                </a:solidFill>
                <a:sym typeface="Wingdings" panose="05000000000000000000" pitchFamily="2" charset="2"/>
              </a:rPr>
              <a:t>Is it measurable? How?</a:t>
            </a:r>
          </a:p>
          <a:p>
            <a:pPr marL="742950" lvl="1" indent="-285750">
              <a:buSzPct val="75000"/>
              <a:buFont typeface="Wingdings" panose="05000000000000000000" pitchFamily="2" charset="2"/>
              <a:buChar char="q"/>
            </a:pPr>
            <a:r>
              <a:rPr lang="en-US" dirty="0">
                <a:solidFill>
                  <a:srgbClr val="000000"/>
                </a:solidFill>
                <a:sym typeface="Wingdings" panose="05000000000000000000" pitchFamily="2" charset="2"/>
              </a:rPr>
              <a:t>What is the data source?</a:t>
            </a:r>
            <a:endParaRPr lang="en-US" dirty="0">
              <a:solidFill>
                <a:srgbClr val="000000"/>
              </a:solidFill>
            </a:endParaRPr>
          </a:p>
          <a:p>
            <a:endParaRPr lang="en-US" dirty="0"/>
          </a:p>
        </p:txBody>
      </p:sp>
    </p:spTree>
    <p:extLst>
      <p:ext uri="{BB962C8B-B14F-4D97-AF65-F5344CB8AC3E}">
        <p14:creationId xmlns:p14="http://schemas.microsoft.com/office/powerpoint/2010/main" val="1267535380"/>
      </p:ext>
    </p:extLst>
  </p:cSld>
  <p:clrMapOvr>
    <a:masterClrMapping/>
  </p:clrMapOvr>
  <p:transition>
    <p:fade/>
  </p:transition>
</p:sld>
</file>

<file path=ppt/theme/theme1.xml><?xml version="1.0" encoding="utf-8"?>
<a:theme xmlns:a="http://schemas.openxmlformats.org/drawingml/2006/main" name="ATSDR_Divisions_PPT_light_REVISED(">
  <a:themeElements>
    <a:clrScheme name="ATSDR Light PPT Colors">
      <a:dk1>
        <a:srgbClr val="0039A6"/>
      </a:dk1>
      <a:lt1>
        <a:srgbClr val="FFFFFF"/>
      </a:lt1>
      <a:dk2>
        <a:srgbClr val="3077FF"/>
      </a:dk2>
      <a:lt2>
        <a:srgbClr val="4B4B4B"/>
      </a:lt2>
      <a:accent1>
        <a:srgbClr val="0039A6"/>
      </a:accent1>
      <a:accent2>
        <a:srgbClr val="7CA295"/>
      </a:accent2>
      <a:accent3>
        <a:srgbClr val="007D57"/>
      </a:accent3>
      <a:accent4>
        <a:srgbClr val="9A3B26"/>
      </a:accent4>
      <a:accent5>
        <a:srgbClr val="7F7F7F"/>
      </a:accent5>
      <a:accent6>
        <a:srgbClr val="4983F2"/>
      </a:accent6>
      <a:hlink>
        <a:srgbClr val="002060"/>
      </a:hlink>
      <a:folHlink>
        <a:srgbClr val="0053F2"/>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2787C356-185D-4F20-BA57-2A4E538FE1EF}">
  <ds:schemaRefs>
    <ds:schemaRef ds:uri="ESRI.ArcGIS.Mapping.OfficeIntegration.PowerPointInfo"/>
  </ds:schemaRefs>
</ds:datastoreItem>
</file>

<file path=customXml/itemProps2.xml><?xml version="1.0" encoding="utf-8"?>
<ds:datastoreItem xmlns:ds="http://schemas.openxmlformats.org/officeDocument/2006/customXml" ds:itemID="{2FAC306D-A8CA-4A39-A3E6-4E01B6E37638}">
  <ds:schemaRefs>
    <ds:schemaRef ds:uri="ESRI.ArcGIS.Mapping.OfficeIntegration.PowerPointInfo"/>
  </ds:schemaRefs>
</ds:datastoreItem>
</file>

<file path=customXml/itemProps3.xml><?xml version="1.0" encoding="utf-8"?>
<ds:datastoreItem xmlns:ds="http://schemas.openxmlformats.org/officeDocument/2006/customXml" ds:itemID="{F2E9C3FB-0105-4D0D-87C6-F724B182AAEA}">
  <ds:schemaRefs>
    <ds:schemaRef ds:uri="ESRI.ArcGIS.Mapping.OfficeIntegration.PowerPointInfo"/>
  </ds:schemaRefs>
</ds:datastoreItem>
</file>

<file path=customXml/itemProps4.xml><?xml version="1.0" encoding="utf-8"?>
<ds:datastoreItem xmlns:ds="http://schemas.openxmlformats.org/officeDocument/2006/customXml" ds:itemID="{1B33B288-C159-48D5-8E4E-80ABC5B0AF13}">
  <ds:schemaRefs>
    <ds:schemaRef ds:uri="ESRI.ArcGIS.Mapping.OfficeIntegration.PowerPointInfo"/>
  </ds:schemaRefs>
</ds:datastoreItem>
</file>

<file path=customXml/itemProps5.xml><?xml version="1.0" encoding="utf-8"?>
<ds:datastoreItem xmlns:ds="http://schemas.openxmlformats.org/officeDocument/2006/customXml" ds:itemID="{F14C046A-FBCF-47CF-89CA-7650F892F94C}">
  <ds:schemaRefs>
    <ds:schemaRef ds:uri="ESRI.ArcGIS.Mapping.OfficeIntegration.PowerPointInfo"/>
  </ds:schemaRefs>
</ds:datastoreItem>
</file>

<file path=customXml/itemProps6.xml><?xml version="1.0" encoding="utf-8"?>
<ds:datastoreItem xmlns:ds="http://schemas.openxmlformats.org/officeDocument/2006/customXml" ds:itemID="{430AF373-B06B-4170-92C4-ACEADF9476E4}">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
  <TotalTime>7408</TotalTime>
  <Words>2062</Words>
  <Application>Microsoft Office PowerPoint</Application>
  <PresentationFormat>On-screen Show (4:3)</PresentationFormat>
  <Paragraphs>246</Paragraphs>
  <Slides>29</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29</vt:i4>
      </vt:variant>
    </vt:vector>
  </HeadingPairs>
  <TitlesOfParts>
    <vt:vector size="35" baseType="lpstr">
      <vt:lpstr>Arial</vt:lpstr>
      <vt:lpstr>Wingdings</vt:lpstr>
      <vt:lpstr>Myriad Web Pro</vt:lpstr>
      <vt:lpstr>Calibri</vt:lpstr>
      <vt:lpstr>Courier New</vt:lpstr>
      <vt:lpstr>ATSDR_Divisions_PPT_light_REVISED(</vt:lpstr>
      <vt:lpstr>  Module 5: Measuring Success: Evaluating Environment and Health Change  </vt:lpstr>
      <vt:lpstr>PowerPoint Presentation</vt:lpstr>
      <vt:lpstr>Course Objectives</vt:lpstr>
      <vt:lpstr>Course Details</vt:lpstr>
      <vt:lpstr>Pre-test</vt:lpstr>
      <vt:lpstr>Measuring Change</vt:lpstr>
      <vt:lpstr>Why Measure Change?</vt:lpstr>
      <vt:lpstr>Knowledge Check #1 </vt:lpstr>
      <vt:lpstr>Environmental, Health, and Economic Indicators</vt:lpstr>
      <vt:lpstr>Example Indicators</vt:lpstr>
      <vt:lpstr>Knowledge Check #2 </vt:lpstr>
      <vt:lpstr>Knowledge Check #3 </vt:lpstr>
      <vt:lpstr>Knowledge Check #4 </vt:lpstr>
      <vt:lpstr>Identifying Health Outcomes</vt:lpstr>
      <vt:lpstr>Example of Identifying Health Outcomes</vt:lpstr>
      <vt:lpstr>Outcomes: A Change or a Result</vt:lpstr>
      <vt:lpstr>Action Model Toolkit</vt:lpstr>
      <vt:lpstr>ATSDR Community Health and Land Reuse Scorecard</vt:lpstr>
      <vt:lpstr>Community Health and Land Reuse Indicators </vt:lpstr>
      <vt:lpstr>Knowledge Check #5 </vt:lpstr>
      <vt:lpstr> Let’s Revisit: Asbestos Mine</vt:lpstr>
      <vt:lpstr>Case Study: Asbestos Mine</vt:lpstr>
      <vt:lpstr>          Case Study: Recommendations and Messages for Regulatory and Health Agencies</vt:lpstr>
      <vt:lpstr>Case Study: Asbestos Mine - Outcomes</vt:lpstr>
      <vt:lpstr>Knowledge Check #6 </vt:lpstr>
      <vt:lpstr>Issues vs.  Indicators vs. Outcomes</vt:lpstr>
      <vt:lpstr>Tabletop Exercise:  Issues, Indicators, and Outcomes</vt:lpstr>
      <vt:lpstr>Post-test</vt:lpstr>
      <vt:lpstr>PowerPoint Presentation</vt:lpstr>
    </vt:vector>
  </TitlesOfParts>
  <Company>CDC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CDC Presentation</dc:title>
  <dc:creator>Centers for Disease Control and Prevention</dc:creator>
  <cp:lastModifiedBy>Scott, Michelle Alexandra (ATSDR/OCOM/HCT)</cp:lastModifiedBy>
  <cp:revision>386</cp:revision>
  <cp:lastPrinted>2019-06-04T20:54:02Z</cp:lastPrinted>
  <dcterms:created xsi:type="dcterms:W3CDTF">2011-02-11T14:41:31Z</dcterms:created>
  <dcterms:modified xsi:type="dcterms:W3CDTF">2020-09-28T19:16:52Z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