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sldIdLst>
    <p:sldId id="283" r:id="rId3"/>
    <p:sldId id="2140919082" r:id="rId4"/>
    <p:sldId id="6140" r:id="rId5"/>
    <p:sldId id="6141" r:id="rId6"/>
    <p:sldId id="6142" r:id="rId7"/>
    <p:sldId id="6143" r:id="rId8"/>
    <p:sldId id="2140919083" r:id="rId9"/>
    <p:sldId id="6130" r:id="rId10"/>
    <p:sldId id="2140919085" r:id="rId11"/>
    <p:sldId id="2140919086" r:id="rId12"/>
    <p:sldId id="2140919091" r:id="rId13"/>
    <p:sldId id="2140919087" r:id="rId14"/>
    <p:sldId id="2140919088" r:id="rId15"/>
    <p:sldId id="2140919089" r:id="rId16"/>
    <p:sldId id="2140919090" r:id="rId17"/>
    <p:sldId id="2140919092" r:id="rId18"/>
    <p:sldId id="2140919093" r:id="rId19"/>
    <p:sldId id="2140919094" r:id="rId20"/>
    <p:sldId id="2140919095" r:id="rId21"/>
    <p:sldId id="61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F7AB0C-BE3F-109A-E7B3-D258206AA602}" name="Lavery, Amy (ATSDR/OAD/OIA)" initials="LA(" userId="S::nqz6@cdc.gov::67d10f30-ece2-4720-afbf-2cf61a3e1cc7" providerId="AD"/>
  <p188:author id="{C3904442-FB59-943D-C0D8-C15A16940700}" name="White, Kaylin (ATSDR/OAD/OIA)" initials="WK(" userId="S::uum9@cdc.gov::a39af57f-300f-4480-8beb-f96405b229a2" providerId="AD"/>
  <p188:author id="{28C6ED7B-FDB2-F368-A9FB-C21C1C4E1F49}" name="Augustosky, Traci E. (ATSDR/OCOM)" initials="ATE(" userId="S::Tee1@cdc.gov::cae2fff1-da7e-48bf-be72-a099d8c5445c" providerId="AD"/>
  <p188:author id="{B7F6EE95-67D0-9074-30B8-40B82AE5EC7E}" name="NCEH/ATSDR Office of Science" initials="KE" userId="NCEH/ATSDR Office of Science" providerId="None"/>
  <p188:author id="{C95930BC-E703-EC7B-B6BE-73F3002CCC2F}" name="Egan, Kathryn (Katie) (ATSDR/OS)" initials="EK((" userId="S::nky9@cdc.gov::97ead7a6-704f-4463-ac62-56e8e887bbd8" providerId="AD"/>
  <p188:author id="{5B9290BC-9B5E-30A4-EF95-E906A94F6DA6}" name="Pembleton, Elizabeth (ATSDR/OAD/OIA) (CTR)" initials="PE((" userId="S::yeq9@cdc.gov::f80d61e7-ddeb-420c-9a30-c07eaf9b370d" providerId="AD"/>
  <p188:author id="{FD862FC9-6966-0EA8-6710-C21765A28331}" name="Lina Ballouz" initials="LB" userId="S::lib7@cdc.gov::cb980397-ca3e-4fba-bafe-234619458a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97"/>
    <a:srgbClr val="3D99AB"/>
    <a:srgbClr val="547135"/>
    <a:srgbClr val="0A5DAB"/>
    <a:srgbClr val="309E00"/>
    <a:srgbClr val="EC5F23"/>
    <a:srgbClr val="065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75E85-472F-46DC-9FD0-E8F41B36E72F}" v="32" dt="2024-05-15T19:28:33.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2" autoAdjust="0"/>
    <p:restoredTop sz="91275" autoAdjust="0"/>
  </p:normalViewPr>
  <p:slideViewPr>
    <p:cSldViewPr snapToGrid="0">
      <p:cViewPr varScale="1">
        <p:scale>
          <a:sx n="115" d="100"/>
          <a:sy n="115" d="100"/>
        </p:scale>
        <p:origin x="108" y="7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Anna (CDC/NCEH/OD) (CTR)" userId="984d448e-d074-439a-bbb6-693e69c7290d" providerId="ADAL" clId="{3A075E85-472F-46DC-9FD0-E8F41B36E72F}"/>
    <pc:docChg chg="undo custSel modSld modMainMaster">
      <pc:chgData name="Lee, Anna (CDC/NCEH/OD) (CTR)" userId="984d448e-d074-439a-bbb6-693e69c7290d" providerId="ADAL" clId="{3A075E85-472F-46DC-9FD0-E8F41B36E72F}" dt="2024-05-15T19:30:14.873" v="390" actId="13244"/>
      <pc:docMkLst>
        <pc:docMk/>
      </pc:docMkLst>
      <pc:sldChg chg="modSp">
        <pc:chgData name="Lee, Anna (CDC/NCEH/OD) (CTR)" userId="984d448e-d074-439a-bbb6-693e69c7290d" providerId="ADAL" clId="{3A075E85-472F-46DC-9FD0-E8F41B36E72F}" dt="2024-05-15T19:22:57.515" v="282" actId="6549"/>
        <pc:sldMkLst>
          <pc:docMk/>
          <pc:sldMk cId="332242229" sldId="283"/>
        </pc:sldMkLst>
        <pc:spChg chg="mod">
          <ac:chgData name="Lee, Anna (CDC/NCEH/OD) (CTR)" userId="984d448e-d074-439a-bbb6-693e69c7290d" providerId="ADAL" clId="{3A075E85-472F-46DC-9FD0-E8F41B36E72F}" dt="2024-05-15T19:22:57.515" v="282" actId="6549"/>
          <ac:spMkLst>
            <pc:docMk/>
            <pc:sldMk cId="332242229" sldId="283"/>
            <ac:spMk id="3" creationId="{657D2BB5-F63F-433F-8F4F-6F23B6CD5962}"/>
          </ac:spMkLst>
        </pc:spChg>
      </pc:sldChg>
      <pc:sldChg chg="addSp delSp modSp mod">
        <pc:chgData name="Lee, Anna (CDC/NCEH/OD) (CTR)" userId="984d448e-d074-439a-bbb6-693e69c7290d" providerId="ADAL" clId="{3A075E85-472F-46DC-9FD0-E8F41B36E72F}" dt="2024-05-15T19:24:56.450" v="288" actId="13244"/>
        <pc:sldMkLst>
          <pc:docMk/>
          <pc:sldMk cId="2811625714" sldId="6130"/>
        </pc:sldMkLst>
        <pc:spChg chg="add mod ord">
          <ac:chgData name="Lee, Anna (CDC/NCEH/OD) (CTR)" userId="984d448e-d074-439a-bbb6-693e69c7290d" providerId="ADAL" clId="{3A075E85-472F-46DC-9FD0-E8F41B36E72F}" dt="2024-05-15T19:24:56.450" v="288" actId="13244"/>
          <ac:spMkLst>
            <pc:docMk/>
            <pc:sldMk cId="2811625714" sldId="6130"/>
            <ac:spMk id="5" creationId="{EF02FD43-5349-E8C0-EEEB-F719CF1D2BDA}"/>
          </ac:spMkLst>
        </pc:spChg>
        <pc:picChg chg="mod">
          <ac:chgData name="Lee, Anna (CDC/NCEH/OD) (CTR)" userId="984d448e-d074-439a-bbb6-693e69c7290d" providerId="ADAL" clId="{3A075E85-472F-46DC-9FD0-E8F41B36E72F}" dt="2024-05-15T19:15:31.846" v="26" actId="962"/>
          <ac:picMkLst>
            <pc:docMk/>
            <pc:sldMk cId="2811625714" sldId="6130"/>
            <ac:picMk id="3" creationId="{A9A63BBD-047A-6095-B870-A473163BE970}"/>
          </ac:picMkLst>
        </pc:picChg>
        <pc:picChg chg="mod">
          <ac:chgData name="Lee, Anna (CDC/NCEH/OD) (CTR)" userId="984d448e-d074-439a-bbb6-693e69c7290d" providerId="ADAL" clId="{3A075E85-472F-46DC-9FD0-E8F41B36E72F}" dt="2024-05-15T19:15:24.738" v="23" actId="962"/>
          <ac:picMkLst>
            <pc:docMk/>
            <pc:sldMk cId="2811625714" sldId="6130"/>
            <ac:picMk id="6" creationId="{C5C08D9C-95D8-488E-A86D-18701341756B}"/>
          </ac:picMkLst>
        </pc:picChg>
        <pc:picChg chg="del">
          <ac:chgData name="Lee, Anna (CDC/NCEH/OD) (CTR)" userId="984d448e-d074-439a-bbb6-693e69c7290d" providerId="ADAL" clId="{3A075E85-472F-46DC-9FD0-E8F41B36E72F}" dt="2024-05-15T19:19:46.683" v="223" actId="478"/>
          <ac:picMkLst>
            <pc:docMk/>
            <pc:sldMk cId="2811625714" sldId="6130"/>
            <ac:picMk id="8" creationId="{CEF1CBBF-D510-D1C0-C3E9-623B2FBC5FF6}"/>
          </ac:picMkLst>
        </pc:picChg>
      </pc:sldChg>
      <pc:sldChg chg="addSp delSp modSp mod">
        <pc:chgData name="Lee, Anna (CDC/NCEH/OD) (CTR)" userId="984d448e-d074-439a-bbb6-693e69c7290d" providerId="ADAL" clId="{3A075E85-472F-46DC-9FD0-E8F41B36E72F}" dt="2024-05-15T19:29:43.240" v="388" actId="13244"/>
        <pc:sldMkLst>
          <pc:docMk/>
          <pc:sldMk cId="1495078732" sldId="6139"/>
        </pc:sldMkLst>
        <pc:spChg chg="mod">
          <ac:chgData name="Lee, Anna (CDC/NCEH/OD) (CTR)" userId="984d448e-d074-439a-bbb6-693e69c7290d" providerId="ADAL" clId="{3A075E85-472F-46DC-9FD0-E8F41B36E72F}" dt="2024-05-15T19:29:26.132" v="375" actId="1035"/>
          <ac:spMkLst>
            <pc:docMk/>
            <pc:sldMk cId="1495078732" sldId="6139"/>
            <ac:spMk id="2" creationId="{4A12ABFC-9D3C-4D37-972D-59B7C3824558}"/>
          </ac:spMkLst>
        </pc:spChg>
        <pc:spChg chg="add del mod">
          <ac:chgData name="Lee, Anna (CDC/NCEH/OD) (CTR)" userId="984d448e-d074-439a-bbb6-693e69c7290d" providerId="ADAL" clId="{3A075E85-472F-46DC-9FD0-E8F41B36E72F}" dt="2024-05-15T19:28:23.484" v="305"/>
          <ac:spMkLst>
            <pc:docMk/>
            <pc:sldMk cId="1495078732" sldId="6139"/>
            <ac:spMk id="3" creationId="{3E25DC4A-3148-FCE0-96C3-78FEA5187D09}"/>
          </ac:spMkLst>
        </pc:spChg>
        <pc:spChg chg="add mod ord">
          <ac:chgData name="Lee, Anna (CDC/NCEH/OD) (CTR)" userId="984d448e-d074-439a-bbb6-693e69c7290d" providerId="ADAL" clId="{3A075E85-472F-46DC-9FD0-E8F41B36E72F}" dt="2024-05-15T19:29:43.240" v="388" actId="13244"/>
          <ac:spMkLst>
            <pc:docMk/>
            <pc:sldMk cId="1495078732" sldId="6139"/>
            <ac:spMk id="5" creationId="{8CE5B2B4-14D9-C4F3-6AAC-C5534572B5BA}"/>
          </ac:spMkLst>
        </pc:spChg>
      </pc:sldChg>
      <pc:sldChg chg="modSp mod">
        <pc:chgData name="Lee, Anna (CDC/NCEH/OD) (CTR)" userId="984d448e-d074-439a-bbb6-693e69c7290d" providerId="ADAL" clId="{3A075E85-472F-46DC-9FD0-E8F41B36E72F}" dt="2024-05-15T19:30:14.873" v="390" actId="13244"/>
        <pc:sldMkLst>
          <pc:docMk/>
          <pc:sldMk cId="3562823548" sldId="6141"/>
        </pc:sldMkLst>
        <pc:spChg chg="ord">
          <ac:chgData name="Lee, Anna (CDC/NCEH/OD) (CTR)" userId="984d448e-d074-439a-bbb6-693e69c7290d" providerId="ADAL" clId="{3A075E85-472F-46DC-9FD0-E8F41B36E72F}" dt="2024-05-15T19:30:14.873" v="390" actId="13244"/>
          <ac:spMkLst>
            <pc:docMk/>
            <pc:sldMk cId="3562823548" sldId="6141"/>
            <ac:spMk id="2" creationId="{23245966-164A-AEE0-EEF5-A8F4E32DC75D}"/>
          </ac:spMkLst>
        </pc:spChg>
        <pc:spChg chg="mod">
          <ac:chgData name="Lee, Anna (CDC/NCEH/OD) (CTR)" userId="984d448e-d074-439a-bbb6-693e69c7290d" providerId="ADAL" clId="{3A075E85-472F-46DC-9FD0-E8F41B36E72F}" dt="2024-05-15T19:23:51.205" v="283" actId="1036"/>
          <ac:spMkLst>
            <pc:docMk/>
            <pc:sldMk cId="3562823548" sldId="6141"/>
            <ac:spMk id="8" creationId="{7753C848-E814-42E9-80A5-6E82A1BD1088}"/>
          </ac:spMkLst>
        </pc:spChg>
        <pc:picChg chg="mod ord">
          <ac:chgData name="Lee, Anna (CDC/NCEH/OD) (CTR)" userId="984d448e-d074-439a-bbb6-693e69c7290d" providerId="ADAL" clId="{3A075E85-472F-46DC-9FD0-E8F41B36E72F}" dt="2024-05-15T19:30:08.893" v="389" actId="13244"/>
          <ac:picMkLst>
            <pc:docMk/>
            <pc:sldMk cId="3562823548" sldId="6141"/>
            <ac:picMk id="10" creationId="{3090D813-B7FD-4F59-8D55-71F1565C30EC}"/>
          </ac:picMkLst>
        </pc:picChg>
      </pc:sldChg>
      <pc:sldChg chg="modSp mod">
        <pc:chgData name="Lee, Anna (CDC/NCEH/OD) (CTR)" userId="984d448e-d074-439a-bbb6-693e69c7290d" providerId="ADAL" clId="{3A075E85-472F-46DC-9FD0-E8F41B36E72F}" dt="2024-05-15T19:24:06.912" v="284" actId="13244"/>
        <pc:sldMkLst>
          <pc:docMk/>
          <pc:sldMk cId="3345907142" sldId="6142"/>
        </pc:sldMkLst>
        <pc:spChg chg="ord">
          <ac:chgData name="Lee, Anna (CDC/NCEH/OD) (CTR)" userId="984d448e-d074-439a-bbb6-693e69c7290d" providerId="ADAL" clId="{3A075E85-472F-46DC-9FD0-E8F41B36E72F}" dt="2024-05-15T19:24:06.912" v="284" actId="13244"/>
          <ac:spMkLst>
            <pc:docMk/>
            <pc:sldMk cId="3345907142" sldId="6142"/>
            <ac:spMk id="4" creationId="{C3F3EE8D-16C9-4221-BF97-503FA66D6DBF}"/>
          </ac:spMkLst>
        </pc:spChg>
      </pc:sldChg>
      <pc:sldChg chg="addSp modSp mod">
        <pc:chgData name="Lee, Anna (CDC/NCEH/OD) (CTR)" userId="984d448e-d074-439a-bbb6-693e69c7290d" providerId="ADAL" clId="{3A075E85-472F-46DC-9FD0-E8F41B36E72F}" dt="2024-05-15T19:24:18.787" v="285" actId="13244"/>
        <pc:sldMkLst>
          <pc:docMk/>
          <pc:sldMk cId="4275109284" sldId="6143"/>
        </pc:sldMkLst>
        <pc:grpChg chg="add mod ord">
          <ac:chgData name="Lee, Anna (CDC/NCEH/OD) (CTR)" userId="984d448e-d074-439a-bbb6-693e69c7290d" providerId="ADAL" clId="{3A075E85-472F-46DC-9FD0-E8F41B36E72F}" dt="2024-05-15T19:24:18.787" v="285" actId="13244"/>
          <ac:grpSpMkLst>
            <pc:docMk/>
            <pc:sldMk cId="4275109284" sldId="6143"/>
            <ac:grpSpMk id="4" creationId="{2C5C74B2-5065-FC99-C296-C5AF39281BCF}"/>
          </ac:grpSpMkLst>
        </pc:grpChg>
        <pc:picChg chg="mod">
          <ac:chgData name="Lee, Anna (CDC/NCEH/OD) (CTR)" userId="984d448e-d074-439a-bbb6-693e69c7290d" providerId="ADAL" clId="{3A075E85-472F-46DC-9FD0-E8F41B36E72F}" dt="2024-05-15T19:14:38.128" v="11" actId="164"/>
          <ac:picMkLst>
            <pc:docMk/>
            <pc:sldMk cId="4275109284" sldId="6143"/>
            <ac:picMk id="6" creationId="{397491D1-A121-933E-8A7B-B6B26404E422}"/>
          </ac:picMkLst>
        </pc:picChg>
        <pc:picChg chg="mod">
          <ac:chgData name="Lee, Anna (CDC/NCEH/OD) (CTR)" userId="984d448e-d074-439a-bbb6-693e69c7290d" providerId="ADAL" clId="{3A075E85-472F-46DC-9FD0-E8F41B36E72F}" dt="2024-05-15T19:14:38.128" v="11" actId="164"/>
          <ac:picMkLst>
            <pc:docMk/>
            <pc:sldMk cId="4275109284" sldId="6143"/>
            <ac:picMk id="17" creationId="{1F4C8B26-27F9-43DB-9ED5-A1FEAD98A16A}"/>
          </ac:picMkLst>
        </pc:picChg>
      </pc:sldChg>
      <pc:sldChg chg="addSp delSp modSp mod">
        <pc:chgData name="Lee, Anna (CDC/NCEH/OD) (CTR)" userId="984d448e-d074-439a-bbb6-693e69c7290d" providerId="ADAL" clId="{3A075E85-472F-46DC-9FD0-E8F41B36E72F}" dt="2024-05-15T19:24:43.528" v="287" actId="13244"/>
        <pc:sldMkLst>
          <pc:docMk/>
          <pc:sldMk cId="1007338167" sldId="2140919083"/>
        </pc:sldMkLst>
        <pc:spChg chg="mod">
          <ac:chgData name="Lee, Anna (CDC/NCEH/OD) (CTR)" userId="984d448e-d074-439a-bbb6-693e69c7290d" providerId="ADAL" clId="{3A075E85-472F-46DC-9FD0-E8F41B36E72F}" dt="2024-05-15T19:20:59.514" v="260" actId="33553"/>
          <ac:spMkLst>
            <pc:docMk/>
            <pc:sldMk cId="1007338167" sldId="2140919083"/>
            <ac:spMk id="5" creationId="{5E8215A7-70C5-AAF0-B8A5-4E2E18FD1163}"/>
          </ac:spMkLst>
        </pc:spChg>
        <pc:spChg chg="add del">
          <ac:chgData name="Lee, Anna (CDC/NCEH/OD) (CTR)" userId="984d448e-d074-439a-bbb6-693e69c7290d" providerId="ADAL" clId="{3A075E85-472F-46DC-9FD0-E8F41B36E72F}" dt="2024-05-15T19:15:11.013" v="17" actId="22"/>
          <ac:spMkLst>
            <pc:docMk/>
            <pc:sldMk cId="1007338167" sldId="2140919083"/>
            <ac:spMk id="6" creationId="{B463B41B-1F0C-F0CA-31E8-52CDC749F248}"/>
          </ac:spMkLst>
        </pc:spChg>
        <pc:picChg chg="mod ord">
          <ac:chgData name="Lee, Anna (CDC/NCEH/OD) (CTR)" userId="984d448e-d074-439a-bbb6-693e69c7290d" providerId="ADAL" clId="{3A075E85-472F-46DC-9FD0-E8F41B36E72F}" dt="2024-05-15T19:24:35.675" v="286" actId="13244"/>
          <ac:picMkLst>
            <pc:docMk/>
            <pc:sldMk cId="1007338167" sldId="2140919083"/>
            <ac:picMk id="4" creationId="{D4F92B12-A6A4-F112-6B14-42F9AF3E169B}"/>
          </ac:picMkLst>
        </pc:picChg>
        <pc:picChg chg="mod ord">
          <ac:chgData name="Lee, Anna (CDC/NCEH/OD) (CTR)" userId="984d448e-d074-439a-bbb6-693e69c7290d" providerId="ADAL" clId="{3A075E85-472F-46DC-9FD0-E8F41B36E72F}" dt="2024-05-15T19:24:43.528" v="287" actId="13244"/>
          <ac:picMkLst>
            <pc:docMk/>
            <pc:sldMk cId="1007338167" sldId="2140919083"/>
            <ac:picMk id="7" creationId="{62C2B7C5-6E39-DB4C-4FDA-D89CD726C159}"/>
          </ac:picMkLst>
        </pc:picChg>
      </pc:sldChg>
      <pc:sldChg chg="modSp mod">
        <pc:chgData name="Lee, Anna (CDC/NCEH/OD) (CTR)" userId="984d448e-d074-439a-bbb6-693e69c7290d" providerId="ADAL" clId="{3A075E85-472F-46DC-9FD0-E8F41B36E72F}" dt="2024-05-15T19:21:07.472" v="262" actId="27636"/>
        <pc:sldMkLst>
          <pc:docMk/>
          <pc:sldMk cId="1449660440" sldId="2140919085"/>
        </pc:sldMkLst>
        <pc:spChg chg="mod">
          <ac:chgData name="Lee, Anna (CDC/NCEH/OD) (CTR)" userId="984d448e-d074-439a-bbb6-693e69c7290d" providerId="ADAL" clId="{3A075E85-472F-46DC-9FD0-E8F41B36E72F}" dt="2024-05-15T19:21:07.472" v="262" actId="27636"/>
          <ac:spMkLst>
            <pc:docMk/>
            <pc:sldMk cId="1449660440" sldId="2140919085"/>
            <ac:spMk id="5" creationId="{3F936084-BAF3-993E-F017-C7D3F2BF8BDD}"/>
          </ac:spMkLst>
        </pc:spChg>
        <pc:picChg chg="mod">
          <ac:chgData name="Lee, Anna (CDC/NCEH/OD) (CTR)" userId="984d448e-d074-439a-bbb6-693e69c7290d" providerId="ADAL" clId="{3A075E85-472F-46DC-9FD0-E8F41B36E72F}" dt="2024-05-15T19:15:49.192" v="30" actId="962"/>
          <ac:picMkLst>
            <pc:docMk/>
            <pc:sldMk cId="1449660440" sldId="2140919085"/>
            <ac:picMk id="10" creationId="{473C3021-35D5-C0F1-7FA6-F4660E6CEE90}"/>
          </ac:picMkLst>
        </pc:picChg>
      </pc:sldChg>
      <pc:sldChg chg="addSp modSp mod">
        <pc:chgData name="Lee, Anna (CDC/NCEH/OD) (CTR)" userId="984d448e-d074-439a-bbb6-693e69c7290d" providerId="ADAL" clId="{3A075E85-472F-46DC-9FD0-E8F41B36E72F}" dt="2024-05-15T19:25:30.297" v="291" actId="13244"/>
        <pc:sldMkLst>
          <pc:docMk/>
          <pc:sldMk cId="38967892" sldId="2140919086"/>
        </pc:sldMkLst>
        <pc:spChg chg="mod">
          <ac:chgData name="Lee, Anna (CDC/NCEH/OD) (CTR)" userId="984d448e-d074-439a-bbb6-693e69c7290d" providerId="ADAL" clId="{3A075E85-472F-46DC-9FD0-E8F41B36E72F}" dt="2024-05-15T19:25:30.297" v="291" actId="13244"/>
          <ac:spMkLst>
            <pc:docMk/>
            <pc:sldMk cId="38967892" sldId="2140919086"/>
            <ac:spMk id="7" creationId="{414C0DE2-2BB1-FC24-66AE-A8BBEA278CD3}"/>
          </ac:spMkLst>
        </pc:spChg>
        <pc:spChg chg="mod ord">
          <ac:chgData name="Lee, Anna (CDC/NCEH/OD) (CTR)" userId="984d448e-d074-439a-bbb6-693e69c7290d" providerId="ADAL" clId="{3A075E85-472F-46DC-9FD0-E8F41B36E72F}" dt="2024-05-15T19:25:16.233" v="289" actId="13244"/>
          <ac:spMkLst>
            <pc:docMk/>
            <pc:sldMk cId="38967892" sldId="2140919086"/>
            <ac:spMk id="8" creationId="{F49C6EE4-7B88-0F9F-84B8-B95E577E3092}"/>
          </ac:spMkLst>
        </pc:spChg>
        <pc:grpChg chg="add mod ord">
          <ac:chgData name="Lee, Anna (CDC/NCEH/OD) (CTR)" userId="984d448e-d074-439a-bbb6-693e69c7290d" providerId="ADAL" clId="{3A075E85-472F-46DC-9FD0-E8F41B36E72F}" dt="2024-05-15T19:25:22.588" v="290" actId="13244"/>
          <ac:grpSpMkLst>
            <pc:docMk/>
            <pc:sldMk cId="38967892" sldId="2140919086"/>
            <ac:grpSpMk id="5" creationId="{CEB16F9B-17BA-F7D8-B043-C65231A0259C}"/>
          </ac:grpSpMkLst>
        </pc:grpChg>
        <pc:picChg chg="mod">
          <ac:chgData name="Lee, Anna (CDC/NCEH/OD) (CTR)" userId="984d448e-d074-439a-bbb6-693e69c7290d" providerId="ADAL" clId="{3A075E85-472F-46DC-9FD0-E8F41B36E72F}" dt="2024-05-15T19:16:10.330" v="31" actId="164"/>
          <ac:picMkLst>
            <pc:docMk/>
            <pc:sldMk cId="38967892" sldId="2140919086"/>
            <ac:picMk id="2" creationId="{0CF320D1-37B0-3F8F-D90D-1EDFDDEB642F}"/>
          </ac:picMkLst>
        </pc:picChg>
        <pc:picChg chg="mod">
          <ac:chgData name="Lee, Anna (CDC/NCEH/OD) (CTR)" userId="984d448e-d074-439a-bbb6-693e69c7290d" providerId="ADAL" clId="{3A075E85-472F-46DC-9FD0-E8F41B36E72F}" dt="2024-05-15T19:16:10.330" v="31" actId="164"/>
          <ac:picMkLst>
            <pc:docMk/>
            <pc:sldMk cId="38967892" sldId="2140919086"/>
            <ac:picMk id="3" creationId="{8337EE6D-86D9-F5D6-BF82-DA39B7EB519D}"/>
          </ac:picMkLst>
        </pc:picChg>
        <pc:picChg chg="mod">
          <ac:chgData name="Lee, Anna (CDC/NCEH/OD) (CTR)" userId="984d448e-d074-439a-bbb6-693e69c7290d" providerId="ADAL" clId="{3A075E85-472F-46DC-9FD0-E8F41B36E72F}" dt="2024-05-15T19:16:10.330" v="31" actId="164"/>
          <ac:picMkLst>
            <pc:docMk/>
            <pc:sldMk cId="38967892" sldId="2140919086"/>
            <ac:picMk id="4" creationId="{36DF6B7B-B2AA-3E83-F352-AC181D755C85}"/>
          </ac:picMkLst>
        </pc:picChg>
      </pc:sldChg>
      <pc:sldChg chg="modSp mod">
        <pc:chgData name="Lee, Anna (CDC/NCEH/OD) (CTR)" userId="984d448e-d074-439a-bbb6-693e69c7290d" providerId="ADAL" clId="{3A075E85-472F-46DC-9FD0-E8F41B36E72F}" dt="2024-05-15T19:25:47.169" v="293" actId="13244"/>
        <pc:sldMkLst>
          <pc:docMk/>
          <pc:sldMk cId="3639764565" sldId="2140919087"/>
        </pc:sldMkLst>
        <pc:spChg chg="mod">
          <ac:chgData name="Lee, Anna (CDC/NCEH/OD) (CTR)" userId="984d448e-d074-439a-bbb6-693e69c7290d" providerId="ADAL" clId="{3A075E85-472F-46DC-9FD0-E8F41B36E72F}" dt="2024-05-15T19:21:15.823" v="268" actId="27636"/>
          <ac:spMkLst>
            <pc:docMk/>
            <pc:sldMk cId="3639764565" sldId="2140919087"/>
            <ac:spMk id="8" creationId="{F49C6EE4-7B88-0F9F-84B8-B95E577E3092}"/>
          </ac:spMkLst>
        </pc:spChg>
        <pc:graphicFrameChg chg="ord modGraphic">
          <ac:chgData name="Lee, Anna (CDC/NCEH/OD) (CTR)" userId="984d448e-d074-439a-bbb6-693e69c7290d" providerId="ADAL" clId="{3A075E85-472F-46DC-9FD0-E8F41B36E72F}" dt="2024-05-15T19:25:47.169" v="293" actId="13244"/>
          <ac:graphicFrameMkLst>
            <pc:docMk/>
            <pc:sldMk cId="3639764565" sldId="2140919087"/>
            <ac:graphicFrameMk id="3" creationId="{C6E9E079-A890-3C2D-E6E8-EF944B6AB740}"/>
          </ac:graphicFrameMkLst>
        </pc:graphicFrameChg>
      </pc:sldChg>
      <pc:sldChg chg="modSp mod">
        <pc:chgData name="Lee, Anna (CDC/NCEH/OD) (CTR)" userId="984d448e-d074-439a-bbb6-693e69c7290d" providerId="ADAL" clId="{3A075E85-472F-46DC-9FD0-E8F41B36E72F}" dt="2024-05-15T19:25:53.777" v="294" actId="13244"/>
        <pc:sldMkLst>
          <pc:docMk/>
          <pc:sldMk cId="1800740787" sldId="2140919088"/>
        </pc:sldMkLst>
        <pc:spChg chg="mod">
          <ac:chgData name="Lee, Anna (CDC/NCEH/OD) (CTR)" userId="984d448e-d074-439a-bbb6-693e69c7290d" providerId="ADAL" clId="{3A075E85-472F-46DC-9FD0-E8F41B36E72F}" dt="2024-05-15T19:21:18.283" v="270" actId="27636"/>
          <ac:spMkLst>
            <pc:docMk/>
            <pc:sldMk cId="1800740787" sldId="2140919088"/>
            <ac:spMk id="8" creationId="{F49C6EE4-7B88-0F9F-84B8-B95E577E3092}"/>
          </ac:spMkLst>
        </pc:spChg>
        <pc:graphicFrameChg chg="ord modGraphic">
          <ac:chgData name="Lee, Anna (CDC/NCEH/OD) (CTR)" userId="984d448e-d074-439a-bbb6-693e69c7290d" providerId="ADAL" clId="{3A075E85-472F-46DC-9FD0-E8F41B36E72F}" dt="2024-05-15T19:25:53.777" v="294" actId="13244"/>
          <ac:graphicFrameMkLst>
            <pc:docMk/>
            <pc:sldMk cId="1800740787" sldId="2140919088"/>
            <ac:graphicFrameMk id="4" creationId="{54FFCA2D-222A-E23C-9B9D-3A90D4D55C26}"/>
          </ac:graphicFrameMkLst>
        </pc:graphicFrameChg>
      </pc:sldChg>
      <pc:sldChg chg="modSp mod">
        <pc:chgData name="Lee, Anna (CDC/NCEH/OD) (CTR)" userId="984d448e-d074-439a-bbb6-693e69c7290d" providerId="ADAL" clId="{3A075E85-472F-46DC-9FD0-E8F41B36E72F}" dt="2024-05-15T19:26:03.117" v="295" actId="13244"/>
        <pc:sldMkLst>
          <pc:docMk/>
          <pc:sldMk cId="1009118458" sldId="2140919089"/>
        </pc:sldMkLst>
        <pc:spChg chg="mod">
          <ac:chgData name="Lee, Anna (CDC/NCEH/OD) (CTR)" userId="984d448e-d074-439a-bbb6-693e69c7290d" providerId="ADAL" clId="{3A075E85-472F-46DC-9FD0-E8F41B36E72F}" dt="2024-05-15T19:21:20.721" v="272" actId="27636"/>
          <ac:spMkLst>
            <pc:docMk/>
            <pc:sldMk cId="1009118458" sldId="2140919089"/>
            <ac:spMk id="8" creationId="{F49C6EE4-7B88-0F9F-84B8-B95E577E3092}"/>
          </ac:spMkLst>
        </pc:spChg>
        <pc:graphicFrameChg chg="ord">
          <ac:chgData name="Lee, Anna (CDC/NCEH/OD) (CTR)" userId="984d448e-d074-439a-bbb6-693e69c7290d" providerId="ADAL" clId="{3A075E85-472F-46DC-9FD0-E8F41B36E72F}" dt="2024-05-15T19:26:03.117" v="295" actId="13244"/>
          <ac:graphicFrameMkLst>
            <pc:docMk/>
            <pc:sldMk cId="1009118458" sldId="2140919089"/>
            <ac:graphicFrameMk id="7" creationId="{F4482BA1-E40B-59FA-4E21-CC5BDFE2B365}"/>
          </ac:graphicFrameMkLst>
        </pc:graphicFrameChg>
      </pc:sldChg>
      <pc:sldChg chg="modSp mod">
        <pc:chgData name="Lee, Anna (CDC/NCEH/OD) (CTR)" userId="984d448e-d074-439a-bbb6-693e69c7290d" providerId="ADAL" clId="{3A075E85-472F-46DC-9FD0-E8F41B36E72F}" dt="2024-05-15T19:26:10.311" v="296" actId="13244"/>
        <pc:sldMkLst>
          <pc:docMk/>
          <pc:sldMk cId="12674244" sldId="2140919090"/>
        </pc:sldMkLst>
        <pc:spChg chg="mod">
          <ac:chgData name="Lee, Anna (CDC/NCEH/OD) (CTR)" userId="984d448e-d074-439a-bbb6-693e69c7290d" providerId="ADAL" clId="{3A075E85-472F-46DC-9FD0-E8F41B36E72F}" dt="2024-05-15T19:21:23.416" v="274" actId="27636"/>
          <ac:spMkLst>
            <pc:docMk/>
            <pc:sldMk cId="12674244" sldId="2140919090"/>
            <ac:spMk id="8" creationId="{F49C6EE4-7B88-0F9F-84B8-B95E577E3092}"/>
          </ac:spMkLst>
        </pc:spChg>
        <pc:graphicFrameChg chg="ord">
          <ac:chgData name="Lee, Anna (CDC/NCEH/OD) (CTR)" userId="984d448e-d074-439a-bbb6-693e69c7290d" providerId="ADAL" clId="{3A075E85-472F-46DC-9FD0-E8F41B36E72F}" dt="2024-05-15T19:26:10.311" v="296" actId="13244"/>
          <ac:graphicFrameMkLst>
            <pc:docMk/>
            <pc:sldMk cId="12674244" sldId="2140919090"/>
            <ac:graphicFrameMk id="9" creationId="{DEF42FE4-9D3E-EF0E-8F2E-43C2940E6EEC}"/>
          </ac:graphicFrameMkLst>
        </pc:graphicFrameChg>
      </pc:sldChg>
      <pc:sldChg chg="modSp mod">
        <pc:chgData name="Lee, Anna (CDC/NCEH/OD) (CTR)" userId="984d448e-d074-439a-bbb6-693e69c7290d" providerId="ADAL" clId="{3A075E85-472F-46DC-9FD0-E8F41B36E72F}" dt="2024-05-15T19:25:41.479" v="292" actId="13244"/>
        <pc:sldMkLst>
          <pc:docMk/>
          <pc:sldMk cId="206378252" sldId="2140919091"/>
        </pc:sldMkLst>
        <pc:spChg chg="mod">
          <ac:chgData name="Lee, Anna (CDC/NCEH/OD) (CTR)" userId="984d448e-d074-439a-bbb6-693e69c7290d" providerId="ADAL" clId="{3A075E85-472F-46DC-9FD0-E8F41B36E72F}" dt="2024-05-15T19:21:13.344" v="266" actId="27636"/>
          <ac:spMkLst>
            <pc:docMk/>
            <pc:sldMk cId="206378252" sldId="2140919091"/>
            <ac:spMk id="8" creationId="{F49C6EE4-7B88-0F9F-84B8-B95E577E3092}"/>
          </ac:spMkLst>
        </pc:spChg>
        <pc:graphicFrameChg chg="ord modGraphic">
          <ac:chgData name="Lee, Anna (CDC/NCEH/OD) (CTR)" userId="984d448e-d074-439a-bbb6-693e69c7290d" providerId="ADAL" clId="{3A075E85-472F-46DC-9FD0-E8F41B36E72F}" dt="2024-05-15T19:25:41.479" v="292" actId="13244"/>
          <ac:graphicFrameMkLst>
            <pc:docMk/>
            <pc:sldMk cId="206378252" sldId="2140919091"/>
            <ac:graphicFrameMk id="9" creationId="{40AEECED-CACE-F53A-B68E-30F31328ACB9}"/>
          </ac:graphicFrameMkLst>
        </pc:graphicFrameChg>
      </pc:sldChg>
      <pc:sldChg chg="modSp mod">
        <pc:chgData name="Lee, Anna (CDC/NCEH/OD) (CTR)" userId="984d448e-d074-439a-bbb6-693e69c7290d" providerId="ADAL" clId="{3A075E85-472F-46DC-9FD0-E8F41B36E72F}" dt="2024-05-15T19:21:26.245" v="275" actId="33553"/>
        <pc:sldMkLst>
          <pc:docMk/>
          <pc:sldMk cId="1110367458" sldId="2140919092"/>
        </pc:sldMkLst>
        <pc:spChg chg="mod">
          <ac:chgData name="Lee, Anna (CDC/NCEH/OD) (CTR)" userId="984d448e-d074-439a-bbb6-693e69c7290d" providerId="ADAL" clId="{3A075E85-472F-46DC-9FD0-E8F41B36E72F}" dt="2024-05-15T19:21:26.245" v="275" actId="33553"/>
          <ac:spMkLst>
            <pc:docMk/>
            <pc:sldMk cId="1110367458" sldId="2140919092"/>
            <ac:spMk id="8" creationId="{62C012DB-678A-9349-FA57-30197CD96E5C}"/>
          </ac:spMkLst>
        </pc:spChg>
        <pc:cxnChg chg="mod">
          <ac:chgData name="Lee, Anna (CDC/NCEH/OD) (CTR)" userId="984d448e-d074-439a-bbb6-693e69c7290d" providerId="ADAL" clId="{3A075E85-472F-46DC-9FD0-E8F41B36E72F}" dt="2024-05-15T19:20:21.966" v="258" actId="962"/>
          <ac:cxnSpMkLst>
            <pc:docMk/>
            <pc:sldMk cId="1110367458" sldId="2140919092"/>
            <ac:cxnSpMk id="9" creationId="{33F84764-DA25-E3D6-7B46-D026ABD86523}"/>
          </ac:cxnSpMkLst>
        </pc:cxnChg>
        <pc:cxnChg chg="mod">
          <ac:chgData name="Lee, Anna (CDC/NCEH/OD) (CTR)" userId="984d448e-d074-439a-bbb6-693e69c7290d" providerId="ADAL" clId="{3A075E85-472F-46DC-9FD0-E8F41B36E72F}" dt="2024-05-15T19:20:24.888" v="259" actId="962"/>
          <ac:cxnSpMkLst>
            <pc:docMk/>
            <pc:sldMk cId="1110367458" sldId="2140919092"/>
            <ac:cxnSpMk id="10" creationId="{E398C2FE-B56D-256F-36F7-2D959C9F3F81}"/>
          </ac:cxnSpMkLst>
        </pc:cxnChg>
      </pc:sldChg>
      <pc:sldChg chg="modSp mod">
        <pc:chgData name="Lee, Anna (CDC/NCEH/OD) (CTR)" userId="984d448e-d074-439a-bbb6-693e69c7290d" providerId="ADAL" clId="{3A075E85-472F-46DC-9FD0-E8F41B36E72F}" dt="2024-05-15T19:21:29.419" v="276" actId="33553"/>
        <pc:sldMkLst>
          <pc:docMk/>
          <pc:sldMk cId="2323240666" sldId="2140919093"/>
        </pc:sldMkLst>
        <pc:spChg chg="mod">
          <ac:chgData name="Lee, Anna (CDC/NCEH/OD) (CTR)" userId="984d448e-d074-439a-bbb6-693e69c7290d" providerId="ADAL" clId="{3A075E85-472F-46DC-9FD0-E8F41B36E72F}" dt="2024-05-15T19:21:29.419" v="276" actId="33553"/>
          <ac:spMkLst>
            <pc:docMk/>
            <pc:sldMk cId="2323240666" sldId="2140919093"/>
            <ac:spMk id="2" creationId="{12D354A7-28E4-CD03-E892-52027A0394A4}"/>
          </ac:spMkLst>
        </pc:spChg>
        <pc:picChg chg="mod">
          <ac:chgData name="Lee, Anna (CDC/NCEH/OD) (CTR)" userId="984d448e-d074-439a-bbb6-693e69c7290d" providerId="ADAL" clId="{3A075E85-472F-46DC-9FD0-E8F41B36E72F}" dt="2024-05-15T19:16:25.340" v="35" actId="962"/>
          <ac:picMkLst>
            <pc:docMk/>
            <pc:sldMk cId="2323240666" sldId="2140919093"/>
            <ac:picMk id="3" creationId="{FDDA2530-20C2-E141-EE8C-D9F139CDB6AE}"/>
          </ac:picMkLst>
        </pc:picChg>
      </pc:sldChg>
      <pc:sldChg chg="modSp mod">
        <pc:chgData name="Lee, Anna (CDC/NCEH/OD) (CTR)" userId="984d448e-d074-439a-bbb6-693e69c7290d" providerId="ADAL" clId="{3A075E85-472F-46DC-9FD0-E8F41B36E72F}" dt="2024-05-15T19:26:28.215" v="297" actId="13244"/>
        <pc:sldMkLst>
          <pc:docMk/>
          <pc:sldMk cId="3090138829" sldId="2140919094"/>
        </pc:sldMkLst>
        <pc:spChg chg="mod">
          <ac:chgData name="Lee, Anna (CDC/NCEH/OD) (CTR)" userId="984d448e-d074-439a-bbb6-693e69c7290d" providerId="ADAL" clId="{3A075E85-472F-46DC-9FD0-E8F41B36E72F}" dt="2024-05-15T19:21:31.770" v="277" actId="33553"/>
          <ac:spMkLst>
            <pc:docMk/>
            <pc:sldMk cId="3090138829" sldId="2140919094"/>
            <ac:spMk id="2" creationId="{12D354A7-28E4-CD03-E892-52027A0394A4}"/>
          </ac:spMkLst>
        </pc:spChg>
        <pc:picChg chg="mod">
          <ac:chgData name="Lee, Anna (CDC/NCEH/OD) (CTR)" userId="984d448e-d074-439a-bbb6-693e69c7290d" providerId="ADAL" clId="{3A075E85-472F-46DC-9FD0-E8F41B36E72F}" dt="2024-05-15T19:26:28.215" v="297" actId="13244"/>
          <ac:picMkLst>
            <pc:docMk/>
            <pc:sldMk cId="3090138829" sldId="2140919094"/>
            <ac:picMk id="6" creationId="{7F2025E0-3928-EB6F-B867-B63E8993D6C2}"/>
          </ac:picMkLst>
        </pc:picChg>
      </pc:sldChg>
      <pc:sldChg chg="modSp mod">
        <pc:chgData name="Lee, Anna (CDC/NCEH/OD) (CTR)" userId="984d448e-d074-439a-bbb6-693e69c7290d" providerId="ADAL" clId="{3A075E85-472F-46DC-9FD0-E8F41B36E72F}" dt="2024-05-15T19:21:33.984" v="278" actId="33553"/>
        <pc:sldMkLst>
          <pc:docMk/>
          <pc:sldMk cId="806633291" sldId="2140919095"/>
        </pc:sldMkLst>
        <pc:spChg chg="mod">
          <ac:chgData name="Lee, Anna (CDC/NCEH/OD) (CTR)" userId="984d448e-d074-439a-bbb6-693e69c7290d" providerId="ADAL" clId="{3A075E85-472F-46DC-9FD0-E8F41B36E72F}" dt="2024-05-15T19:21:33.984" v="278" actId="33553"/>
          <ac:spMkLst>
            <pc:docMk/>
            <pc:sldMk cId="806633291" sldId="2140919095"/>
            <ac:spMk id="2" creationId="{12D354A7-28E4-CD03-E892-52027A0394A4}"/>
          </ac:spMkLst>
        </pc:spChg>
      </pc:sldChg>
      <pc:sldMasterChg chg="modSldLayout">
        <pc:chgData name="Lee, Anna (CDC/NCEH/OD) (CTR)" userId="984d448e-d074-439a-bbb6-693e69c7290d" providerId="ADAL" clId="{3A075E85-472F-46DC-9FD0-E8F41B36E72F}" dt="2024-05-15T16:49:45.112" v="8" actId="207"/>
        <pc:sldMasterMkLst>
          <pc:docMk/>
          <pc:sldMasterMk cId="3942998761" sldId="2147483648"/>
        </pc:sldMasterMkLst>
        <pc:sldLayoutChg chg="modSp mod">
          <pc:chgData name="Lee, Anna (CDC/NCEH/OD) (CTR)" userId="984d448e-d074-439a-bbb6-693e69c7290d" providerId="ADAL" clId="{3A075E85-472F-46DC-9FD0-E8F41B36E72F}" dt="2024-05-15T16:49:45.112" v="8" actId="207"/>
          <pc:sldLayoutMkLst>
            <pc:docMk/>
            <pc:sldMasterMk cId="3942998761" sldId="2147483648"/>
            <pc:sldLayoutMk cId="2370887669" sldId="2147483661"/>
          </pc:sldLayoutMkLst>
          <pc:spChg chg="mod">
            <ac:chgData name="Lee, Anna (CDC/NCEH/OD) (CTR)" userId="984d448e-d074-439a-bbb6-693e69c7290d" providerId="ADAL" clId="{3A075E85-472F-46DC-9FD0-E8F41B36E72F}" dt="2024-05-15T16:49:45.112" v="8" actId="207"/>
            <ac:spMkLst>
              <pc:docMk/>
              <pc:sldMasterMk cId="3942998761" sldId="2147483648"/>
              <pc:sldLayoutMk cId="2370887669" sldId="2147483661"/>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D9654-3947-4F28-B90A-26E9143A9BBE}"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995FA-662F-4B8F-84CC-FA32006D352F}" type="slidenum">
              <a:rPr lang="en-US" smtClean="0"/>
              <a:t>‹#›</a:t>
            </a:fld>
            <a:endParaRPr lang="en-US"/>
          </a:p>
        </p:txBody>
      </p:sp>
    </p:spTree>
    <p:extLst>
      <p:ext uri="{BB962C8B-B14F-4D97-AF65-F5344CB8AC3E}">
        <p14:creationId xmlns:p14="http://schemas.microsoft.com/office/powerpoint/2010/main" val="395571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presentation/d/1Uuq_IgbnrK5Q7iro3qyD9qLO8WLDg-jcsf1bF-ltflY/edit?usp=shar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morning/afternoon, everyone! This presentation was created by members of the Geospatial Research, Analysis, and Services Program (or GRASP) at CDC/ATSDR. The GRASP group is focused on providing geospatial expertise through research, analysis, and services within the geospatial space. GRASP created the Social Vulnerability Index, which is the topic of today’s discussion.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dirty="0"/>
          </a:p>
        </p:txBody>
      </p:sp>
    </p:spTree>
    <p:extLst>
      <p:ext uri="{BB962C8B-B14F-4D97-AF65-F5344CB8AC3E}">
        <p14:creationId xmlns:p14="http://schemas.microsoft.com/office/powerpoint/2010/main" val="290188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figures came from the same publication as the previous slide and show different cluster maps for various pairing of SVI dichotomized into high and low and COVID-19 outcomes dichotomized into high and low. Specifically (from left to right), they show vaccination, cases, and mortality. In the key, the first word (high or low) corresponds with SVI, and the second word (high or low) corresponds to the COVID-19 related outcome.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I’ll give you all a moment to examine these maps. Based on these figures, where would you recommend focusing in terms of vaccination campaigns?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Potential answer: vaccination campaigns should focus in areas with low vaccination and high mortality.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98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study, the investigators used a continuous SVI as their exposure of interest and preterm birth as the outcome in a multivariate regression analysis. This is great example of a using the SVI to address different, but related, research questions.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is there an association between community-level SVI and preterm birth? Is the association different for across each of the SVI themes? Is the association different across various pregnancy term lengths that are considered as preterm? Is the association between the SVI and preterm birth different than the association between SVI and composite neonatal morbidity? And so on. This slide and the next several slides seek to address these research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see the regression results for preterm birth and the overall SVI.</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Individuals classified as experiencing a preterm birth (delivering before term at &lt;37 weeks, &lt; 34 weeks, and &lt;28 weeks’ gestation) were more likely to live in an area with a higher overall SVI ranking. Additionally, the associations between SVI and preterm birth were strongest among the shortest gestational periods.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study used the 2014, 2016, and 2018 versions of the SVI. There are some differences in variables and themes from these years and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18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slide, we have the results for the socioeconomic theme. Similar to the overall SVI, there is association between preterm birth and the socioeconomic SVI theme and stronger associations for shorter gestational periods.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60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the results are similar across themes. This table shows the regression results for theme 2 of the SVI: household composition and disability.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26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table shows the regression results for theme 3 of the SVI: minority status and language.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2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here are the results for the housing type and transportation theme. Now that you’ve seen the associations across each of the themes, what do you believe may explain the similarities in trends across each of the themes? What public health action can be taken to mitigate preterm birth and neonatal morbidity?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Potential answers: Areas with higher levels of deprivation or poverty (lower socioeconomic status) often have higher numbers of minoritized individuals due to historical redlining and housing discrimination practices.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Proposed Action answers: The CDC/ATSDR SVI is a valuable tool that the authors suggest using to further identify communities who have a higher risk for experiencing preterm birth and to encourage providers to utilize information about local and home environment of their patients to further refine preterm birth risk assessment. Additionally, mobile prenatal care clinic campaigns or health centers may target operating in areas with high CDC/ATSDR SVI rankings.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290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Thus far, we have seen the SVI used as a categorical variable and a continuous variable. We have seen the data used both spatially with mapping and in an aspatial manner. We have also seen uses of the overall SVI and the SVI stratified into 4 themes. Are there any other ways that you all think the SVI can be used for public health?</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2281120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some additional ideas to consider as well. Firstly, the SVI can be used as a surveillance tool to focus interventions and identify areas that may experience more social vulnerability.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Secondly, descriptive data such as the Hurricane Katrina study can characterize health and mortality outcomes in the context of communities.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terms of etiology, SVI can be used to assess mediating and moderating mechanisms in more complex analyses.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the SVI can facilitate decision-making with respect to emergency preparedness and policy making in combination with other data and evidence to ultimately prioritize funding and action.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of these bullets and many of the responses that you all proposed as a group are included in the CDC’s Health Studies Branch’s publication “Planning for an Emergency: Strategies for Identifying and Engaging At-Risk Groups, A guidance document for Emergency Managers,” which includes a substantial section on how to use the SVI.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guide functions as an aid to emergency managers as it describes the intersection of the population-based SVI with the local knowledge of individuals and communities provided by local public health workers.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GRASP provided SVI maps and data for various emergency responses, including hurricanes Sandy, Harvey, Irma, and Maria. A set of SVI maps are also provided in the GRASP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IntroMap</a:t>
            </a:r>
            <a:r>
              <a:rPr lang="en-US" sz="1800" dirty="0">
                <a:effectLst/>
                <a:latin typeface="Calibri" panose="020F0502020204030204" pitchFamily="34" charset="0"/>
                <a:ea typeface="Calibri" panose="020F0502020204030204" pitchFamily="34" charset="0"/>
                <a:cs typeface="Times New Roman" panose="02020603050405020304" pitchFamily="18" charset="0"/>
              </a:rPr>
              <a:t> series used at ATSDR.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Recently, the SVI has been used in non-emergency management, including obesity in youth and for public health allocation budgets.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101100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https://docs.google.com/presentation/d/1Uuq_IgbnrK5Q7iro3qyD9qLO8WLDg-jcsf1bF-ltflY/edit?usp=sharing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our group activity today, we will spend the next 20 minutes creating concept maps. Concept maps, also referred to as “mind maps,” are graphical representations of concepts and the relationships between those concepts using nodes (e.g., bubbles or squares) that contain a concept or idea and edges (e.g., labeled arrows) that indicate the relationship between the nodes.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Concept maps are often compared to directed acyclic graphs, visually, but they have no rules! Thus, this is a great exercise to tease apart your variables and relationships between those variables when getting started with a deep dive into a research topic or question.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practice using concept maps by connecting the SVI with crude depression (or a health outcome of your group or instructor’s choice) in the United States. You all will breakout into small groups. After 20 minutes, we will come back together as a larger group and show-and-tell each of our concept maps. Please use the link provided to access your maps. You can edit this presentation to create your maps by moving boxes around and making connections with arrows. There are blank boxes that are available to you as well. Try to use at least one of the themes or the overall SVI (you can also use all of them!). Have fun!</a:t>
            </a:r>
          </a:p>
          <a:p>
            <a:pPr marL="0" marR="0">
              <a:lnSpc>
                <a:spcPct val="107000"/>
              </a:lnSpc>
              <a:spcBef>
                <a:spcPts val="0"/>
              </a:spcBef>
              <a:spcAft>
                <a:spcPts val="800"/>
              </a:spcAft>
            </a:pP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278881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Here are the references for the publications that we discussed today.</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68282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we will provide information on the Social Vulnerability Index (or SVI) regarding its history, how it was created, and use cases of SVI in research. After discussing a few examples of using the SVI, we will then do a group activity, followed by a discussion session.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190075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would like to learn more information about the SVI or if you have any specific questions, please visit the SVI website or reach out to the team via email at svi_coordinator@cdc.gov. Thank you!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181314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came to be known as the CDC/ATSDR SVI was created in accordance with the Pandemic and All-Hazards Preparedness Act of 2006. This Act cited that public health preparedness and response capabilities were critical needs for the nation. When this Act was signed into law by President Bush, it was a mandate to which all federal agencies were tasked to comply.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response, CDC decided to build agency capacity in public health preparedness and response by addressing social vulnerability to disasters and public health emergencies.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this effort, a group of social scientists and statisticians in GRASP began developing the SVI in 2007 and released the first iteration of the SVI in 2011.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9082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 single community in the United States exhibits varying degrees of vulnerability to public health emergencies; however, a community’s social vulnerability plays an important role in its response to and recovery from hazardous events, such as a disaster or disease outbreak.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vulnerability refers to the demographic and socioeconomic factors that contribute to communities being more adversely affected by public health emergencies and other external hazards and stressors that cause disease and injury. For instance, there are social factors, such as poverty, that lead to certain populations being less able to prepare for, respond to, and recover from public health emergencies. Also, it’s important to track and measure social vulnerability to address social disadvantage within communities and decrease human suffering, health disparities, and health inequities.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Thus, the SVI was developed as an index, database, and mapping tool to assist public health practitioners with identifying and quantifying the communities most impacted by social vulnerability in their jurisdictions.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 photo is in the public domain via the CDC Public Health Image Library: https://phil.cdc.gov/Details.aspx?pid=19316.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78674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SVI is composed of Census Bureau data from the 5-year American Community Survey to measure the relative social vulnerability of U.S. communities. Currently, the SVI includes data on 16 sociodemographic variables, as we can see shown here.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16 variables are grouped into 4 themes that cover four major areas of social vulnerability, including vulnerability based on socioeconomic status, household characteristics, racial &amp; ethnic minority status, and housing type &amp; transportation. Each of the 16 variables are weighted equally, as are the 4 themes. Additionally, a measure of overall social vulnerability utilizes all 16 variables combined.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SVI, we use percentile ranks to score the social vulnerability of a community on a scale of 0 to 1, with 1 representing most vulnerable or the highest level of vulnerability. This is the main variable, which is RPL_THEMES in the dataset.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SVI databases have been developed and validated for U.S. census tracts and counties at both national and state levels, including databases for Puerto Rico and tribal tracts. The SVI database for Puerto Rico is a stand-alone database that is ranked separately from U.S. states. The CDC/ATSDR SVI databases for tribal census tracts include data for the SVI indicators but do not include rankings.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the start of development of the SVI in 2007 and releasing the first database in 2011, six SVI databases have been created (for the years 2000, 2010, 2014, 2016, 2018, and 2020) using the data from the American Community Survey (ACS) conducted by the U.S. Census Bureau. GRASP releases new SVI databases every 2 years.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63641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have the SVI 2020 map in which you can easily distinguish areas of increased social vulnerability based on the dark blue color.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aspect that makes SVI different and from other social vulnerability indices is what you see behind the map, which is an example of the database provided. The GRASP team not only computes the index and provides maps of rankings, but they also provide the raw data (meaning the counts and percentages) that generate those rankings for each census tract and county in the United States.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data are often useful for practitioners needing to know how many people in specific vulnerable groups reside in their communities to focus and allocate limited resources to those most in need.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221136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SVI site contains Prepared County Maps for every U.S. county, which display social vulnerability at the census tract level for counties of interest. Users can take a quick glance at these maps and get a good idea of the varying patterns of social vulnerability in their areas.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an example Prepared County Map of Dekalb County, GA where the CDC campus is located. On the left is the overall social vulnerability of Dekalb County, GA, and on the right are the 4 SVI themes we previously discussed.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maps can be a helpful visual to show variable patterns of social vulnerability within a county.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if we look at the overall map on the left and look at the bottom left corner of the county, we see the light green color that denotes a moderately low overall social vulnerability ranking. However, if we want to dig a little deeper to get more specific information about what might be driving this overall score, we can look at the four maps on the left that show each of the four SVI themes. Looking at that same area in these maps, we can see that although the Socioeconomic Status is in the lowest quartile and the Housing Type and Transportation is moderately low, the Household Characteristics and Racial and Ethnic Minority Status themes are both in the highest quartile. This can help provide more context for an area as to what might be impacting the social vulnerability index ranking of a community. Try downloading these maps on our site and checking the overall and thematic SVI for your neighborhood!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19202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we’ll explore a few ways SVI is used in research at CDC and externally.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literature tells us that individuals who reside in socially vulnerable communities are more likely to be negatively affected by disasters and less likely to recover quickly. This slide portrays a map from the first study after the creation of the SVI, that was testing this theory, to informally and empirically validate whether SVI was measuring what was expected.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map on the left is an early visualization of SVI data and Hurricane Katrina aftermath. The maps were produced in 2010.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you’ll find Hurricane Katrina-related drowning deaths, by census tract, mapped and compared to SVI rankings for elderly populations.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Almost half of Katrina fatalities were over age 75.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Given that only six percent of the pre-Katrina residents in the affected area were older than age 75, the elderly were especially vulnerable to this catastrophic event.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tracts with red hatching show where the number of deaths per tract is significantly higher than expected compared to a regional mortality rate.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 the fifteen tracts with a statistically significant higher number of deaths than expected, eight are scored as the most vulnerable ranking in terms of the number of residents 65 and older. With the exception of one tract scored as the lowest SVI quartile ranking for number of individuals 65 and older, the remaining tracts are in the middle SVI quartiles.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an example of using the SVI, specifically data from the household characteristics theme that includes the proportion of individuals who are over age 65, to examine the communities and individuals who are most at risk during a natural disaster. Moreover, these SVI data were used to address a specific research question using the granular data included in one of the SVI themes.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Subsequently, the SVI was also used to examine the recovery after Hurricane Katrina. On the right is a map of change in residential addresses that receive mail with the SVI value for the socioeconomic theme. Zones where there was the most drastic change in receiving mail (in dark green) are commonly also labeled as areas that experience more vulnerability (brown dot).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moment to examine these maps. What are some ways that these data can be used for public health intervention?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Potential answers: Relief efforts can be focused on areas ranked with a higher social vulnerability score. For example, more instrumental support can be distributed where the elderly resides to improve their chances of survival from the disaster.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715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 more recent example of an application of the SVI in a study that examined the relationship between social vulnerability and vaccine uptake in Louisiana during the COVID-19 pandemic in December 2020 through October 2021. This is an instance where the SVI is used in an aspatial matter rather than using maps. In this scatter plot, the y axis is the number of vaccinations, and the x axis is the SVI where higher SVI values indicate higher vulnerability. This figure shows a statistically significant (p&lt; 0.001) negative association between SVI and vaccine uptake: as the SVI increased, vaccinations decreased.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66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D225-211F-C376-F972-F320A9280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689CAC-5CB9-C342-8DA8-FF566A42A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D4F9CC-5A70-2583-DF99-3B9D9914B662}"/>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5" name="Footer Placeholder 4">
            <a:extLst>
              <a:ext uri="{FF2B5EF4-FFF2-40B4-BE49-F238E27FC236}">
                <a16:creationId xmlns:a16="http://schemas.microsoft.com/office/drawing/2014/main" id="{4AAE609D-6A14-7D98-6780-37B59EA37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ED480-6FAC-1CDD-1F05-02A90DFA02EF}"/>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175485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E3CB-D371-AC41-CAB0-5E26B0A37D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D7BF21-29E2-C036-4D09-7628E5D8E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D1C3B-11B9-1C07-3368-85522FBB79E1}"/>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5" name="Footer Placeholder 4">
            <a:extLst>
              <a:ext uri="{FF2B5EF4-FFF2-40B4-BE49-F238E27FC236}">
                <a16:creationId xmlns:a16="http://schemas.microsoft.com/office/drawing/2014/main" id="{95EE539E-6A05-00E3-4F5C-A51529F74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33FB8-BE15-7E88-1423-2C6AAC3B9928}"/>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293231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06E8B-F69D-7B57-2023-B20F64ED7B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A824B3-4B4D-1EA1-D50D-02C036CDB2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2742E-2DFC-39EA-7581-7DD07128EAA3}"/>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5" name="Footer Placeholder 4">
            <a:extLst>
              <a:ext uri="{FF2B5EF4-FFF2-40B4-BE49-F238E27FC236}">
                <a16:creationId xmlns:a16="http://schemas.microsoft.com/office/drawing/2014/main" id="{E22C82BC-1C04-2B2D-E37C-C5367FEFF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CA27D-B713-FCD8-5BB9-534B5C7B5978}"/>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123638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_NCEH-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8791"/>
            <a:ext cx="10972800" cy="1155779"/>
          </a:xfrm>
          <a:prstGeom prst="rect">
            <a:avLst/>
          </a:prstGeom>
        </p:spPr>
        <p:txBody>
          <a:bodyPr/>
          <a:lstStyle>
            <a:lvl1pPr algn="l">
              <a:lnSpc>
                <a:spcPts val="4000"/>
              </a:lnSpc>
              <a:defRPr sz="4267" b="1" baseline="0">
                <a:solidFill>
                  <a:srgbClr val="005DAA"/>
                </a:solidFill>
                <a:effectLst/>
                <a:latin typeface="Calibri" pitchFamily="34" charset="0"/>
              </a:defRPr>
            </a:lvl1pPr>
          </a:lstStyle>
          <a:p>
            <a:r>
              <a:rPr lang="en-US" dirty="0"/>
              <a:t>Title</a:t>
            </a:r>
          </a:p>
        </p:txBody>
      </p:sp>
      <p:sp>
        <p:nvSpPr>
          <p:cNvPr id="10" name="Subtitle 2"/>
          <p:cNvSpPr>
            <a:spLocks noGrp="1"/>
          </p:cNvSpPr>
          <p:nvPr>
            <p:ph type="subTitle" idx="1" hasCustomPrompt="1"/>
          </p:nvPr>
        </p:nvSpPr>
        <p:spPr>
          <a:xfrm>
            <a:off x="609600" y="1835814"/>
            <a:ext cx="8534400" cy="547612"/>
          </a:xfrm>
          <a:prstGeom prst="rect">
            <a:avLst/>
          </a:prstGeom>
        </p:spPr>
        <p:txBody>
          <a:bodyPr/>
          <a:lstStyle>
            <a:lvl1pPr marL="0" indent="0" algn="l">
              <a:spcBef>
                <a:spcPts val="0"/>
              </a:spcBef>
              <a:buNone/>
              <a:defRPr sz="3200" b="1" baseline="0">
                <a:solidFill>
                  <a:srgbClr val="005DA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3" name="Text Placeholder 8"/>
          <p:cNvSpPr>
            <a:spLocks noGrp="1"/>
          </p:cNvSpPr>
          <p:nvPr>
            <p:ph type="body" sz="quarter" idx="10"/>
          </p:nvPr>
        </p:nvSpPr>
        <p:spPr>
          <a:xfrm>
            <a:off x="609600" y="2601530"/>
            <a:ext cx="8534400" cy="392151"/>
          </a:xfrm>
          <a:prstGeom prst="rect">
            <a:avLst/>
          </a:prstGeom>
        </p:spPr>
        <p:txBody>
          <a:bodyPr/>
          <a:lstStyle>
            <a:lvl1pPr marL="0" indent="0" algn="l">
              <a:lnSpc>
                <a:spcPct val="100000"/>
              </a:lnSpc>
              <a:buNone/>
              <a:defRPr sz="2667"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89451" y="5908805"/>
            <a:ext cx="8769205" cy="748795"/>
          </a:xfrm>
          <a:prstGeom prst="rect">
            <a:avLst/>
          </a:prstGeom>
          <a:noFill/>
        </p:spPr>
        <p:txBody>
          <a:bodyPr wrap="square" rtlCol="0">
            <a:spAutoFit/>
          </a:bodyPr>
          <a:lstStyle/>
          <a:p>
            <a:r>
              <a:rPr lang="en-US" sz="2133" b="1" dirty="0">
                <a:solidFill>
                  <a:schemeClr val="bg1"/>
                </a:solidFill>
                <a:latin typeface="Calibri" panose="020F0502020204030204" pitchFamily="34" charset="0"/>
              </a:rPr>
              <a:t>National Center for Environmental Health</a:t>
            </a:r>
          </a:p>
          <a:p>
            <a:r>
              <a:rPr lang="en-US" sz="2133" b="1" dirty="0">
                <a:solidFill>
                  <a:schemeClr val="bg1"/>
                </a:solidFill>
                <a:latin typeface="Calibri" panose="020F0502020204030204" pitchFamily="34" charset="0"/>
              </a:rPr>
              <a:t>Agency</a:t>
            </a:r>
            <a:r>
              <a:rPr lang="en-US" sz="2133" b="1" baseline="0" dirty="0">
                <a:solidFill>
                  <a:schemeClr val="bg1"/>
                </a:solidFill>
                <a:latin typeface="Calibri" panose="020F0502020204030204" pitchFamily="34" charset="0"/>
              </a:rPr>
              <a:t> for Toxic Substances and Disease Registry</a:t>
            </a:r>
            <a:endParaRPr lang="en-US" sz="2133" b="1" dirty="0">
              <a:solidFill>
                <a:schemeClr val="bg1"/>
              </a:solidFill>
              <a:latin typeface="Calibri" panose="020F0502020204030204" pitchFamily="34" charset="0"/>
            </a:endParaRPr>
          </a:p>
        </p:txBody>
      </p:sp>
      <p:pic>
        <p:nvPicPr>
          <p:cNvPr id="2" name="Picture 1">
            <a:extLst>
              <a:ext uri="{FF2B5EF4-FFF2-40B4-BE49-F238E27FC236}">
                <a16:creationId xmlns:a16="http://schemas.microsoft.com/office/drawing/2014/main" id="{2CDF0BCF-3C97-4F6D-9850-61D068901D9A}"/>
              </a:ext>
            </a:extLst>
          </p:cNvPr>
          <p:cNvPicPr>
            <a:picLocks noChangeAspect="1"/>
          </p:cNvPicPr>
          <p:nvPr userDrawn="1"/>
        </p:nvPicPr>
        <p:blipFill>
          <a:blip r:embed="rId3"/>
          <a:stretch>
            <a:fillRect/>
          </a:stretch>
        </p:blipFill>
        <p:spPr>
          <a:xfrm>
            <a:off x="-128339" y="3871695"/>
            <a:ext cx="12435840" cy="1946331"/>
          </a:xfrm>
          <a:prstGeom prst="rect">
            <a:avLst/>
          </a:prstGeom>
        </p:spPr>
      </p:pic>
      <p:sp>
        <p:nvSpPr>
          <p:cNvPr id="11" name="Rectangle 10">
            <a:extLst>
              <a:ext uri="{FF2B5EF4-FFF2-40B4-BE49-F238E27FC236}">
                <a16:creationId xmlns:a16="http://schemas.microsoft.com/office/drawing/2014/main" id="{73AB6A47-6D21-4624-9082-9AF9ECD6BE40}"/>
              </a:ext>
            </a:extLst>
          </p:cNvPr>
          <p:cNvSpPr/>
          <p:nvPr userDrawn="1"/>
        </p:nvSpPr>
        <p:spPr>
          <a:xfrm>
            <a:off x="6934201" y="3911600"/>
            <a:ext cx="495300" cy="279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25100950-A94D-431B-80D0-4ADFB790979D}"/>
              </a:ext>
            </a:extLst>
          </p:cNvPr>
          <p:cNvPicPr>
            <a:picLocks noChangeAspect="1"/>
          </p:cNvPicPr>
          <p:nvPr userDrawn="1"/>
        </p:nvPicPr>
        <p:blipFill>
          <a:blip r:embed="rId4"/>
          <a:stretch>
            <a:fillRect/>
          </a:stretch>
        </p:blipFill>
        <p:spPr>
          <a:xfrm>
            <a:off x="176464" y="3576755"/>
            <a:ext cx="9400673" cy="547612"/>
          </a:xfrm>
          <a:prstGeom prst="rect">
            <a:avLst/>
          </a:prstGeom>
        </p:spPr>
      </p:pic>
    </p:spTree>
    <p:extLst>
      <p:ext uri="{BB962C8B-B14F-4D97-AF65-F5344CB8AC3E}">
        <p14:creationId xmlns:p14="http://schemas.microsoft.com/office/powerpoint/2010/main" val="23708876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0000"/>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0000"/>
                </a:solidFill>
              </a:defRPr>
            </a:lvl2pPr>
            <a:lvl3pPr marL="1295368" indent="0">
              <a:buClr>
                <a:srgbClr val="008265"/>
              </a:buClr>
              <a:buSzPct val="75000"/>
              <a:buFont typeface="Wingdings" panose="05000000000000000000" pitchFamily="2" charset="2"/>
              <a:buNone/>
              <a:defRPr sz="2400">
                <a:solidFill>
                  <a:srgbClr val="000000"/>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grpSp>
        <p:nvGrpSpPr>
          <p:cNvPr id="13" name="Group 12"/>
          <p:cNvGrpSpPr/>
          <p:nvPr userDrawn="1"/>
        </p:nvGrpSpPr>
        <p:grpSpPr>
          <a:xfrm>
            <a:off x="-9063" y="6810361"/>
            <a:ext cx="12201832"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3CA0B6-13F2-4822-9DF0-A18C223433AE}"/>
              </a:ext>
            </a:extLst>
          </p:cNvPr>
          <p:cNvPicPr>
            <a:picLocks noChangeAspect="1"/>
          </p:cNvPicPr>
          <p:nvPr userDrawn="1"/>
        </p:nvPicPr>
        <p:blipFill>
          <a:blip r:embed="rId2"/>
          <a:stretch>
            <a:fillRect/>
          </a:stretch>
        </p:blipFill>
        <p:spPr>
          <a:xfrm>
            <a:off x="0" y="6315457"/>
            <a:ext cx="12192000" cy="547017"/>
          </a:xfrm>
          <a:prstGeom prst="rect">
            <a:avLst/>
          </a:prstGeom>
        </p:spPr>
      </p:pic>
      <p:sp>
        <p:nvSpPr>
          <p:cNvPr id="7" name="Rectangle 6">
            <a:extLst>
              <a:ext uri="{FF2B5EF4-FFF2-40B4-BE49-F238E27FC236}">
                <a16:creationId xmlns:a16="http://schemas.microsoft.com/office/drawing/2014/main" id="{0E773798-9C73-4252-9C45-89BDC5C3BE4C}"/>
              </a:ext>
            </a:extLst>
          </p:cNvPr>
          <p:cNvSpPr/>
          <p:nvPr userDrawn="1"/>
        </p:nvSpPr>
        <p:spPr>
          <a:xfrm>
            <a:off x="10585970" y="6315452"/>
            <a:ext cx="1606031" cy="451104"/>
          </a:xfrm>
          <a:prstGeom prst="rect">
            <a:avLst/>
          </a:prstGeom>
          <a:solidFill>
            <a:srgbClr val="633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A picture containing text, clipart&#10;&#10;Description automatically generated">
            <a:extLst>
              <a:ext uri="{FF2B5EF4-FFF2-40B4-BE49-F238E27FC236}">
                <a16:creationId xmlns:a16="http://schemas.microsoft.com/office/drawing/2014/main" id="{74AB49C0-B6CD-4A88-9E5B-003BB7DB21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0044" y="6355564"/>
            <a:ext cx="1565880" cy="475488"/>
          </a:xfrm>
          <a:prstGeom prst="rect">
            <a:avLst/>
          </a:prstGeom>
        </p:spPr>
      </p:pic>
    </p:spTree>
    <p:extLst>
      <p:ext uri="{BB962C8B-B14F-4D97-AF65-F5344CB8AC3E}">
        <p14:creationId xmlns:p14="http://schemas.microsoft.com/office/powerpoint/2010/main" val="26447982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_NCEH-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8791"/>
            <a:ext cx="10972800" cy="1155779"/>
          </a:xfrm>
          <a:prstGeom prst="rect">
            <a:avLst/>
          </a:prstGeom>
        </p:spPr>
        <p:txBody>
          <a:bodyPr/>
          <a:lstStyle>
            <a:lvl1pPr algn="l">
              <a:lnSpc>
                <a:spcPts val="4000"/>
              </a:lnSpc>
              <a:defRPr sz="4267" b="1" baseline="0">
                <a:solidFill>
                  <a:srgbClr val="005DAA"/>
                </a:solidFill>
                <a:effectLst/>
                <a:latin typeface="Calibri" pitchFamily="34" charset="0"/>
              </a:defRPr>
            </a:lvl1pPr>
          </a:lstStyle>
          <a:p>
            <a:r>
              <a:rPr lang="en-US" dirty="0"/>
              <a:t>Title</a:t>
            </a:r>
          </a:p>
        </p:txBody>
      </p:sp>
      <p:sp>
        <p:nvSpPr>
          <p:cNvPr id="10" name="Subtitle 2"/>
          <p:cNvSpPr>
            <a:spLocks noGrp="1"/>
          </p:cNvSpPr>
          <p:nvPr>
            <p:ph type="subTitle" idx="1" hasCustomPrompt="1"/>
          </p:nvPr>
        </p:nvSpPr>
        <p:spPr>
          <a:xfrm>
            <a:off x="609600" y="1835814"/>
            <a:ext cx="8534400" cy="547612"/>
          </a:xfrm>
          <a:prstGeom prst="rect">
            <a:avLst/>
          </a:prstGeom>
        </p:spPr>
        <p:txBody>
          <a:bodyPr/>
          <a:lstStyle>
            <a:lvl1pPr marL="0" indent="0" algn="l">
              <a:spcBef>
                <a:spcPts val="0"/>
              </a:spcBef>
              <a:buNone/>
              <a:defRPr sz="3200" b="1" baseline="0">
                <a:solidFill>
                  <a:srgbClr val="005DA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3" name="Text Placeholder 8"/>
          <p:cNvSpPr>
            <a:spLocks noGrp="1"/>
          </p:cNvSpPr>
          <p:nvPr>
            <p:ph type="body" sz="quarter" idx="10"/>
          </p:nvPr>
        </p:nvSpPr>
        <p:spPr>
          <a:xfrm>
            <a:off x="609600" y="2601530"/>
            <a:ext cx="8534400" cy="392151"/>
          </a:xfrm>
          <a:prstGeom prst="rect">
            <a:avLst/>
          </a:prstGeom>
        </p:spPr>
        <p:txBody>
          <a:bodyPr/>
          <a:lstStyle>
            <a:lvl1pPr marL="0" indent="0" algn="l">
              <a:lnSpc>
                <a:spcPct val="100000"/>
              </a:lnSpc>
              <a:buNone/>
              <a:defRPr sz="2667"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89451" y="5908805"/>
            <a:ext cx="8769205" cy="748795"/>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a:p>
            <a:r>
              <a:rPr lang="en-US" sz="2133" b="1" dirty="0">
                <a:solidFill>
                  <a:schemeClr val="bg2"/>
                </a:solidFill>
                <a:latin typeface="Calibri" panose="020F0502020204030204" pitchFamily="34" charset="0"/>
              </a:rPr>
              <a:t>Agency</a:t>
            </a:r>
            <a:r>
              <a:rPr lang="en-US" sz="2133" b="1" baseline="0" dirty="0">
                <a:solidFill>
                  <a:schemeClr val="bg2"/>
                </a:solidFill>
                <a:latin typeface="Calibri" panose="020F0502020204030204" pitchFamily="34" charset="0"/>
              </a:rPr>
              <a:t> for Toxic Substances and Disease Registry</a:t>
            </a:r>
            <a:endParaRPr lang="en-US" sz="2133" b="1" dirty="0">
              <a:solidFill>
                <a:schemeClr val="bg2"/>
              </a:solidFill>
              <a:latin typeface="Calibri" panose="020F0502020204030204" pitchFamily="34" charset="0"/>
            </a:endParaRPr>
          </a:p>
        </p:txBody>
      </p:sp>
      <p:pic>
        <p:nvPicPr>
          <p:cNvPr id="2" name="Picture 1">
            <a:extLst>
              <a:ext uri="{FF2B5EF4-FFF2-40B4-BE49-F238E27FC236}">
                <a16:creationId xmlns:a16="http://schemas.microsoft.com/office/drawing/2014/main" id="{2CDF0BCF-3C97-4F6D-9850-61D068901D9A}"/>
              </a:ext>
            </a:extLst>
          </p:cNvPr>
          <p:cNvPicPr>
            <a:picLocks noChangeAspect="1"/>
          </p:cNvPicPr>
          <p:nvPr userDrawn="1"/>
        </p:nvPicPr>
        <p:blipFill>
          <a:blip r:embed="rId3"/>
          <a:stretch>
            <a:fillRect/>
          </a:stretch>
        </p:blipFill>
        <p:spPr>
          <a:xfrm>
            <a:off x="-128339" y="3871695"/>
            <a:ext cx="12435840" cy="1946331"/>
          </a:xfrm>
          <a:prstGeom prst="rect">
            <a:avLst/>
          </a:prstGeom>
        </p:spPr>
      </p:pic>
      <p:sp>
        <p:nvSpPr>
          <p:cNvPr id="11" name="Rectangle 10">
            <a:extLst>
              <a:ext uri="{FF2B5EF4-FFF2-40B4-BE49-F238E27FC236}">
                <a16:creationId xmlns:a16="http://schemas.microsoft.com/office/drawing/2014/main" id="{73AB6A47-6D21-4624-9082-9AF9ECD6BE40}"/>
              </a:ext>
            </a:extLst>
          </p:cNvPr>
          <p:cNvSpPr/>
          <p:nvPr userDrawn="1"/>
        </p:nvSpPr>
        <p:spPr>
          <a:xfrm>
            <a:off x="6934201" y="3911600"/>
            <a:ext cx="495300" cy="279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25100950-A94D-431B-80D0-4ADFB790979D}"/>
              </a:ext>
            </a:extLst>
          </p:cNvPr>
          <p:cNvPicPr>
            <a:picLocks noChangeAspect="1"/>
          </p:cNvPicPr>
          <p:nvPr userDrawn="1"/>
        </p:nvPicPr>
        <p:blipFill>
          <a:blip r:embed="rId4"/>
          <a:stretch>
            <a:fillRect/>
          </a:stretch>
        </p:blipFill>
        <p:spPr>
          <a:xfrm>
            <a:off x="176464" y="3576755"/>
            <a:ext cx="9400673" cy="547612"/>
          </a:xfrm>
          <a:prstGeom prst="rect">
            <a:avLst/>
          </a:prstGeom>
        </p:spPr>
      </p:pic>
    </p:spTree>
    <p:extLst>
      <p:ext uri="{BB962C8B-B14F-4D97-AF65-F5344CB8AC3E}">
        <p14:creationId xmlns:p14="http://schemas.microsoft.com/office/powerpoint/2010/main" val="30878186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0000"/>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0000"/>
                </a:solidFill>
              </a:defRPr>
            </a:lvl2pPr>
            <a:lvl3pPr marL="1295368" indent="0">
              <a:buClr>
                <a:srgbClr val="008265"/>
              </a:buClr>
              <a:buSzPct val="75000"/>
              <a:buFont typeface="Wingdings" panose="05000000000000000000" pitchFamily="2" charset="2"/>
              <a:buNone/>
              <a:defRPr sz="2400">
                <a:solidFill>
                  <a:srgbClr val="000000"/>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grpSp>
        <p:nvGrpSpPr>
          <p:cNvPr id="13" name="Group 12"/>
          <p:cNvGrpSpPr/>
          <p:nvPr userDrawn="1"/>
        </p:nvGrpSpPr>
        <p:grpSpPr>
          <a:xfrm>
            <a:off x="-9063" y="6810361"/>
            <a:ext cx="12201832"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3CA0B6-13F2-4822-9DF0-A18C223433AE}"/>
              </a:ext>
            </a:extLst>
          </p:cNvPr>
          <p:cNvPicPr>
            <a:picLocks noChangeAspect="1"/>
          </p:cNvPicPr>
          <p:nvPr userDrawn="1"/>
        </p:nvPicPr>
        <p:blipFill>
          <a:blip r:embed="rId2"/>
          <a:stretch>
            <a:fillRect/>
          </a:stretch>
        </p:blipFill>
        <p:spPr>
          <a:xfrm>
            <a:off x="0" y="6315457"/>
            <a:ext cx="12192000" cy="547017"/>
          </a:xfrm>
          <a:prstGeom prst="rect">
            <a:avLst/>
          </a:prstGeom>
        </p:spPr>
      </p:pic>
      <p:sp>
        <p:nvSpPr>
          <p:cNvPr id="7" name="Rectangle 6">
            <a:extLst>
              <a:ext uri="{FF2B5EF4-FFF2-40B4-BE49-F238E27FC236}">
                <a16:creationId xmlns:a16="http://schemas.microsoft.com/office/drawing/2014/main" id="{0E773798-9C73-4252-9C45-89BDC5C3BE4C}"/>
              </a:ext>
            </a:extLst>
          </p:cNvPr>
          <p:cNvSpPr/>
          <p:nvPr userDrawn="1"/>
        </p:nvSpPr>
        <p:spPr>
          <a:xfrm>
            <a:off x="10585970" y="6315452"/>
            <a:ext cx="1606031" cy="451104"/>
          </a:xfrm>
          <a:prstGeom prst="rect">
            <a:avLst/>
          </a:prstGeom>
          <a:solidFill>
            <a:srgbClr val="633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A picture containing text, clipart&#10;&#10;Description automatically generated">
            <a:extLst>
              <a:ext uri="{FF2B5EF4-FFF2-40B4-BE49-F238E27FC236}">
                <a16:creationId xmlns:a16="http://schemas.microsoft.com/office/drawing/2014/main" id="{74AB49C0-B6CD-4A88-9E5B-003BB7DB21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0044" y="6355564"/>
            <a:ext cx="1565880" cy="475488"/>
          </a:xfrm>
          <a:prstGeom prst="rect">
            <a:avLst/>
          </a:prstGeom>
        </p:spPr>
      </p:pic>
    </p:spTree>
    <p:extLst>
      <p:ext uri="{BB962C8B-B14F-4D97-AF65-F5344CB8AC3E}">
        <p14:creationId xmlns:p14="http://schemas.microsoft.com/office/powerpoint/2010/main" val="42804175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NCEH-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4"/>
            <a:ext cx="6778752" cy="1155779"/>
          </a:xfrm>
          <a:prstGeom prst="rect">
            <a:avLst/>
          </a:prstGeom>
        </p:spPr>
        <p:txBody>
          <a:bodyPr anchor="ctr" anchorCtr="0"/>
          <a:lstStyle>
            <a:lvl1pPr algn="l">
              <a:lnSpc>
                <a:spcPts val="4000"/>
              </a:lnSpc>
              <a:defRPr sz="4267"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5DA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3"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324534" y="5908805"/>
            <a:ext cx="8734121" cy="748795"/>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a:p>
            <a:r>
              <a:rPr lang="en-US" sz="2133" b="1" dirty="0">
                <a:solidFill>
                  <a:schemeClr val="bg2"/>
                </a:solidFill>
                <a:latin typeface="Calibri" panose="020F0502020204030204" pitchFamily="34" charset="0"/>
              </a:rPr>
              <a:t>Agency</a:t>
            </a:r>
            <a:r>
              <a:rPr lang="en-US" sz="2133" b="1" baseline="0" dirty="0">
                <a:solidFill>
                  <a:schemeClr val="bg2"/>
                </a:solidFill>
                <a:latin typeface="Calibri" panose="020F0502020204030204" pitchFamily="34" charset="0"/>
              </a:rPr>
              <a:t> for Toxic Substances and Disease Registry</a:t>
            </a:r>
            <a:endParaRPr lang="en-US" sz="2133" b="1" dirty="0">
              <a:solidFill>
                <a:schemeClr val="bg2"/>
              </a:solidFill>
              <a:latin typeface="Calibri" panose="020F0502020204030204" pitchFamily="34" charset="0"/>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250240"/>
            <a:ext cx="4950044" cy="5498592"/>
          </a:xfrm>
          <a:prstGeom prst="rect">
            <a:avLst/>
          </a:prstGeom>
        </p:spPr>
      </p:pic>
    </p:spTree>
    <p:extLst>
      <p:ext uri="{BB962C8B-B14F-4D97-AF65-F5344CB8AC3E}">
        <p14:creationId xmlns:p14="http://schemas.microsoft.com/office/powerpoint/2010/main" val="1829118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230368" y="451104"/>
            <a:ext cx="6778752" cy="1155779"/>
          </a:xfrm>
          <a:prstGeom prst="rect">
            <a:avLst/>
          </a:prstGeom>
        </p:spPr>
        <p:txBody>
          <a:bodyPr anchor="ctr" anchorCtr="0"/>
          <a:lstStyle>
            <a:lvl1pPr algn="l">
              <a:lnSpc>
                <a:spcPts val="4000"/>
              </a:lnSpc>
              <a:defRPr sz="4267"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76AE99"/>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5230368" y="3291840"/>
            <a:ext cx="6778752" cy="1292352"/>
          </a:xfrm>
          <a:prstGeom prst="rect">
            <a:avLst/>
          </a:prstGeom>
        </p:spPr>
        <p:txBody>
          <a:bodyPr/>
          <a:lstStyle>
            <a:lvl1pPr marL="0" indent="0" algn="l">
              <a:lnSpc>
                <a:spcPct val="100000"/>
              </a:lnSpc>
              <a:buNone/>
              <a:defRPr sz="2667"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19280" y="6061199"/>
            <a:ext cx="8839376" cy="420564"/>
          </a:xfrm>
          <a:prstGeom prst="rect">
            <a:avLst/>
          </a:prstGeom>
          <a:noFill/>
        </p:spPr>
        <p:txBody>
          <a:bodyPr wrap="square" rtlCol="0">
            <a:spAutoFit/>
          </a:bodyPr>
          <a:lstStyle/>
          <a:p>
            <a:r>
              <a:rPr lang="en-US" sz="2133" b="1" dirty="0">
                <a:solidFill>
                  <a:schemeClr val="bg2"/>
                </a:solidFill>
                <a:latin typeface="Calibri" panose="020F0502020204030204" pitchFamily="34" charset="0"/>
              </a:rPr>
              <a:t>Agency</a:t>
            </a:r>
            <a:r>
              <a:rPr lang="en-US" sz="2133" b="1" baseline="0" dirty="0">
                <a:solidFill>
                  <a:schemeClr val="bg2"/>
                </a:solidFill>
                <a:latin typeface="Calibri" panose="020F0502020204030204" pitchFamily="34" charset="0"/>
              </a:rPr>
              <a:t> for Toxic Substances and Disease Registry</a:t>
            </a:r>
            <a:endParaRPr lang="en-US" sz="2133" b="1" dirty="0">
              <a:solidFill>
                <a:schemeClr val="bg2"/>
              </a:solidFill>
              <a:latin typeface="Calibri" panose="020F0502020204030204"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250240"/>
            <a:ext cx="4950044" cy="5498592"/>
          </a:xfrm>
          <a:prstGeom prst="rect">
            <a:avLst/>
          </a:prstGeom>
        </p:spPr>
      </p:pic>
    </p:spTree>
    <p:extLst>
      <p:ext uri="{BB962C8B-B14F-4D97-AF65-F5344CB8AC3E}">
        <p14:creationId xmlns:p14="http://schemas.microsoft.com/office/powerpoint/2010/main" val="6982052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4"/>
            <a:ext cx="6778752" cy="1155779"/>
          </a:xfrm>
          <a:prstGeom prst="rect">
            <a:avLst/>
          </a:prstGeom>
        </p:spPr>
        <p:txBody>
          <a:bodyPr anchor="ctr" anchorCtr="0"/>
          <a:lstStyle>
            <a:lvl1pPr algn="l">
              <a:lnSpc>
                <a:spcPts val="4000"/>
              </a:lnSpc>
              <a:defRPr sz="4267"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8265"/>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80678" y="6059424"/>
            <a:ext cx="8777977" cy="420564"/>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250240"/>
            <a:ext cx="4950044" cy="5498592"/>
          </a:xfrm>
          <a:prstGeom prst="rect">
            <a:avLst/>
          </a:prstGeom>
        </p:spPr>
      </p:pic>
    </p:spTree>
    <p:extLst>
      <p:ext uri="{BB962C8B-B14F-4D97-AF65-F5344CB8AC3E}">
        <p14:creationId xmlns:p14="http://schemas.microsoft.com/office/powerpoint/2010/main" val="142298061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_NCEH-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8791"/>
            <a:ext cx="10972800" cy="1155779"/>
          </a:xfrm>
          <a:prstGeom prst="rect">
            <a:avLst/>
          </a:prstGeom>
        </p:spPr>
        <p:txBody>
          <a:bodyPr/>
          <a:lstStyle>
            <a:lvl1pPr algn="l">
              <a:lnSpc>
                <a:spcPts val="4000"/>
              </a:lnSpc>
              <a:defRPr sz="4267" b="1" baseline="0">
                <a:solidFill>
                  <a:srgbClr val="005DAA"/>
                </a:solidFill>
                <a:effectLst/>
                <a:latin typeface="Calibri" pitchFamily="34" charset="0"/>
              </a:defRPr>
            </a:lvl1pPr>
          </a:lstStyle>
          <a:p>
            <a:r>
              <a:rPr lang="en-US" dirty="0"/>
              <a:t>Title</a:t>
            </a:r>
          </a:p>
        </p:txBody>
      </p:sp>
      <p:sp>
        <p:nvSpPr>
          <p:cNvPr id="10" name="Subtitle 2"/>
          <p:cNvSpPr>
            <a:spLocks noGrp="1"/>
          </p:cNvSpPr>
          <p:nvPr>
            <p:ph type="subTitle" idx="1" hasCustomPrompt="1"/>
          </p:nvPr>
        </p:nvSpPr>
        <p:spPr>
          <a:xfrm>
            <a:off x="609600" y="1932069"/>
            <a:ext cx="8534400" cy="877824"/>
          </a:xfrm>
          <a:prstGeom prst="rect">
            <a:avLst/>
          </a:prstGeom>
        </p:spPr>
        <p:txBody>
          <a:bodyPr/>
          <a:lstStyle>
            <a:lvl1pPr marL="0" indent="0" algn="l">
              <a:spcBef>
                <a:spcPts val="0"/>
              </a:spcBef>
              <a:buNone/>
              <a:defRPr sz="3200" b="1" baseline="0">
                <a:solidFill>
                  <a:srgbClr val="005DA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3" name="Text Placeholder 8"/>
          <p:cNvSpPr>
            <a:spLocks noGrp="1"/>
          </p:cNvSpPr>
          <p:nvPr>
            <p:ph type="body" sz="quarter" idx="10"/>
          </p:nvPr>
        </p:nvSpPr>
        <p:spPr>
          <a:xfrm>
            <a:off x="609600" y="3291840"/>
            <a:ext cx="8534400" cy="1295400"/>
          </a:xfrm>
          <a:prstGeom prst="rect">
            <a:avLst/>
          </a:prstGeom>
        </p:spPr>
        <p:txBody>
          <a:bodyPr/>
          <a:lstStyle>
            <a:lvl1pPr marL="0" indent="0" algn="l">
              <a:lnSpc>
                <a:spcPct val="100000"/>
              </a:lnSpc>
              <a:buNone/>
              <a:defRPr sz="2667"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89451" y="5908805"/>
            <a:ext cx="8769205" cy="748795"/>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a:p>
            <a:r>
              <a:rPr lang="en-US" sz="2133" b="1" dirty="0">
                <a:solidFill>
                  <a:schemeClr val="bg2"/>
                </a:solidFill>
                <a:latin typeface="Calibri" panose="020F0502020204030204" pitchFamily="34" charset="0"/>
              </a:rPr>
              <a:t>Agency</a:t>
            </a:r>
            <a:r>
              <a:rPr lang="en-US" sz="2133" b="1" baseline="0" dirty="0">
                <a:solidFill>
                  <a:schemeClr val="bg2"/>
                </a:solidFill>
                <a:latin typeface="Calibri" panose="020F0502020204030204" pitchFamily="34" charset="0"/>
              </a:rPr>
              <a:t> for Toxic Substances and Disease Registry</a:t>
            </a:r>
            <a:endParaRPr lang="en-US" sz="2133" b="1" dirty="0">
              <a:solidFill>
                <a:schemeClr val="bg2"/>
              </a:solidFill>
              <a:latin typeface="Calibri" panose="020F0502020204030204" pitchFamily="34" charset="0"/>
            </a:endParaRPr>
          </a:p>
        </p:txBody>
      </p:sp>
    </p:spTree>
    <p:extLst>
      <p:ext uri="{BB962C8B-B14F-4D97-AF65-F5344CB8AC3E}">
        <p14:creationId xmlns:p14="http://schemas.microsoft.com/office/powerpoint/2010/main" val="40650809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5AF6-F849-E48B-58D5-2831D2031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AC54B-5140-C443-2964-5A43E98CB7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DD53-B152-4135-668F-F98BEEBD60A5}"/>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5" name="Footer Placeholder 4">
            <a:extLst>
              <a:ext uri="{FF2B5EF4-FFF2-40B4-BE49-F238E27FC236}">
                <a16:creationId xmlns:a16="http://schemas.microsoft.com/office/drawing/2014/main" id="{242563B2-EDA9-69A9-129C-3077A6256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95D92-1657-FDA5-E7D2-E72D58DB5889}"/>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1334834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458791"/>
            <a:ext cx="10972800" cy="1155779"/>
          </a:xfrm>
          <a:prstGeom prst="rect">
            <a:avLst/>
          </a:prstGeom>
        </p:spPr>
        <p:txBody>
          <a:bodyPr/>
          <a:lstStyle>
            <a:lvl1pPr algn="l">
              <a:lnSpc>
                <a:spcPts val="4000"/>
              </a:lnSpc>
              <a:defRPr sz="4267"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1932069"/>
            <a:ext cx="8534400" cy="877824"/>
          </a:xfrm>
          <a:prstGeom prst="rect">
            <a:avLst/>
          </a:prstGeom>
        </p:spPr>
        <p:txBody>
          <a:bodyPr/>
          <a:lstStyle>
            <a:lvl1pPr marL="0" indent="0" algn="l">
              <a:spcBef>
                <a:spcPts val="0"/>
              </a:spcBef>
              <a:buNone/>
              <a:defRPr sz="3200" b="1" baseline="0">
                <a:solidFill>
                  <a:srgbClr val="76AE99"/>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3291840"/>
            <a:ext cx="8534400" cy="1295400"/>
          </a:xfrm>
          <a:prstGeom prst="rect">
            <a:avLst/>
          </a:prstGeom>
        </p:spPr>
        <p:txBody>
          <a:bodyPr/>
          <a:lstStyle>
            <a:lvl1pPr marL="0" indent="0" algn="l">
              <a:lnSpc>
                <a:spcPct val="100000"/>
              </a:lnSpc>
              <a:buNone/>
              <a:defRPr sz="2667"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7472" y="6069969"/>
            <a:ext cx="9058656" cy="420564"/>
          </a:xfrm>
          <a:prstGeom prst="rect">
            <a:avLst/>
          </a:prstGeom>
          <a:noFill/>
        </p:spPr>
        <p:txBody>
          <a:bodyPr wrap="square" rtlCol="0">
            <a:spAutoFit/>
          </a:bodyPr>
          <a:lstStyle/>
          <a:p>
            <a:r>
              <a:rPr lang="en-US" sz="2133" b="1" dirty="0">
                <a:solidFill>
                  <a:schemeClr val="bg2"/>
                </a:solidFill>
                <a:latin typeface="Calibri" panose="020F0502020204030204" pitchFamily="34" charset="0"/>
              </a:rPr>
              <a:t>Agency</a:t>
            </a:r>
            <a:r>
              <a:rPr lang="en-US" sz="2133" b="1" baseline="0" dirty="0">
                <a:solidFill>
                  <a:schemeClr val="bg2"/>
                </a:solidFill>
                <a:latin typeface="Calibri" panose="020F0502020204030204" pitchFamily="34" charset="0"/>
              </a:rPr>
              <a:t> for Toxic Substances and Disease Registry</a:t>
            </a:r>
            <a:endParaRPr lang="en-US" sz="2133" b="1" dirty="0">
              <a:solidFill>
                <a:schemeClr val="bg2"/>
              </a:solidFill>
              <a:latin typeface="Calibri" panose="020F0502020204030204" pitchFamily="34" charset="0"/>
            </a:endParaRPr>
          </a:p>
        </p:txBody>
      </p:sp>
    </p:spTree>
    <p:extLst>
      <p:ext uri="{BB962C8B-B14F-4D97-AF65-F5344CB8AC3E}">
        <p14:creationId xmlns:p14="http://schemas.microsoft.com/office/powerpoint/2010/main" val="222053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NCEH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458791"/>
            <a:ext cx="10972800" cy="1155779"/>
          </a:xfrm>
          <a:prstGeom prst="rect">
            <a:avLst/>
          </a:prstGeom>
        </p:spPr>
        <p:txBody>
          <a:bodyPr/>
          <a:lstStyle>
            <a:lvl1pPr algn="l">
              <a:lnSpc>
                <a:spcPts val="4000"/>
              </a:lnSpc>
              <a:defRPr sz="4267"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1932069"/>
            <a:ext cx="8534400" cy="877824"/>
          </a:xfrm>
          <a:prstGeom prst="rect">
            <a:avLst/>
          </a:prstGeom>
        </p:spPr>
        <p:txBody>
          <a:bodyPr/>
          <a:lstStyle>
            <a:lvl1pPr marL="0" indent="0" algn="l">
              <a:spcBef>
                <a:spcPts val="0"/>
              </a:spcBef>
              <a:buNone/>
              <a:defRPr sz="3200" b="1" baseline="0">
                <a:solidFill>
                  <a:srgbClr val="008265"/>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291840"/>
            <a:ext cx="8534400" cy="1295400"/>
          </a:xfrm>
          <a:prstGeom prst="rect">
            <a:avLst/>
          </a:prstGeom>
        </p:spPr>
        <p:txBody>
          <a:bodyPr/>
          <a:lstStyle>
            <a:lvl1pPr marL="0" indent="0" algn="l">
              <a:lnSpc>
                <a:spcPct val="100000"/>
              </a:lnSpc>
              <a:buNone/>
              <a:defRPr sz="2667"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333307" y="6059424"/>
            <a:ext cx="8725349" cy="420564"/>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10028170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0000"/>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0000"/>
                </a:solidFill>
              </a:defRPr>
            </a:lvl2pPr>
            <a:lvl3pPr marL="1295368" indent="0">
              <a:buClr>
                <a:srgbClr val="008265"/>
              </a:buClr>
              <a:buSzPct val="75000"/>
              <a:buFont typeface="Wingdings" panose="05000000000000000000" pitchFamily="2" charset="2"/>
              <a:buNone/>
              <a:defRPr sz="2400">
                <a:solidFill>
                  <a:srgbClr val="000000"/>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grpSp>
        <p:nvGrpSpPr>
          <p:cNvPr id="13" name="Group 12"/>
          <p:cNvGrpSpPr/>
          <p:nvPr userDrawn="1"/>
        </p:nvGrpSpPr>
        <p:grpSpPr>
          <a:xfrm>
            <a:off x="-9063" y="6810361"/>
            <a:ext cx="12201832"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61582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0000"/>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0000"/>
                </a:solidFill>
              </a:defRPr>
            </a:lvl2pPr>
            <a:lvl3pPr marL="1219170" indent="0">
              <a:buClr>
                <a:srgbClr val="008265"/>
              </a:buClr>
              <a:buSzPct val="75000"/>
              <a:buFont typeface="Arial" pitchFamily="34" charset="0"/>
              <a:buNone/>
              <a:defRPr sz="2400">
                <a:solidFill>
                  <a:srgbClr val="000000"/>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0000"/>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0000"/>
                </a:solidFill>
              </a:defRPr>
            </a:lvl2pPr>
            <a:lvl3pPr>
              <a:buClr>
                <a:srgbClr val="008265"/>
              </a:buClr>
              <a:buSzPct val="75000"/>
              <a:buFont typeface="Arial" pitchFamily="34" charset="0"/>
              <a:buChar char="•"/>
              <a:defRPr sz="2400">
                <a:solidFill>
                  <a:srgbClr val="000000"/>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cxnSp>
        <p:nvCxnSpPr>
          <p:cNvPr id="15" name="Straight Connector 14"/>
          <p:cNvCxnSpPr/>
          <p:nvPr/>
        </p:nvCxnSpPr>
        <p:spPr>
          <a:xfrm>
            <a:off x="-9062" y="6815328"/>
            <a:ext cx="7518668"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53875" y="6815328"/>
            <a:ext cx="938895"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80609" y="6815328"/>
            <a:ext cx="938895"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43975" y="6815328"/>
            <a:ext cx="938895"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317241" y="6815328"/>
            <a:ext cx="938895"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07343" y="6815328"/>
            <a:ext cx="938895"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5216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_1">
    <p:bg>
      <p:bgPr>
        <a:solidFill>
          <a:schemeClr val="bg2">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467097"/>
            <a:ext cx="11059884" cy="1162051"/>
          </a:xfrm>
          <a:prstGeom prst="rect">
            <a:avLst/>
          </a:prstGeom>
        </p:spPr>
        <p:txBody>
          <a:bodyPr anchor="b"/>
          <a:lstStyle>
            <a:lvl1pPr algn="l">
              <a:defRPr sz="4267" b="1" cap="all" baseline="0">
                <a:solidFill>
                  <a:srgbClr val="005DAA"/>
                </a:solidFill>
                <a:effectLst/>
                <a:latin typeface="Calibri" pitchFamily="34" charset="0"/>
              </a:defRPr>
            </a:lvl1pPr>
          </a:lstStyle>
          <a:p>
            <a:r>
              <a:rPr lang="en-US" dirty="0"/>
              <a:t>Click to add title</a:t>
            </a:r>
          </a:p>
        </p:txBody>
      </p:sp>
      <p:sp>
        <p:nvSpPr>
          <p:cNvPr id="5" name="Text Placeholder 2"/>
          <p:cNvSpPr>
            <a:spLocks noGrp="1"/>
          </p:cNvSpPr>
          <p:nvPr>
            <p:ph type="body" idx="1" hasCustomPrompt="1"/>
          </p:nvPr>
        </p:nvSpPr>
        <p:spPr>
          <a:xfrm>
            <a:off x="609601" y="5900928"/>
            <a:ext cx="10363200" cy="568325"/>
          </a:xfrm>
          <a:prstGeom prst="rect">
            <a:avLst/>
          </a:prstGeom>
        </p:spPr>
        <p:txBody>
          <a:bodyPr anchor="b"/>
          <a:lstStyle>
            <a:lvl1pPr marL="0" indent="0" algn="l">
              <a:lnSpc>
                <a:spcPts val="2933"/>
              </a:lnSpc>
              <a:buNone/>
              <a:defRPr sz="3200" baseline="0">
                <a:solidFill>
                  <a:srgbClr val="005DAA"/>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sub-title</a:t>
            </a:r>
          </a:p>
        </p:txBody>
      </p:sp>
      <p:grpSp>
        <p:nvGrpSpPr>
          <p:cNvPr id="4" name="Group 3"/>
          <p:cNvGrpSpPr/>
          <p:nvPr userDrawn="1"/>
        </p:nvGrpSpPr>
        <p:grpSpPr>
          <a:xfrm>
            <a:off x="-9063" y="6810361"/>
            <a:ext cx="12201832" cy="0"/>
            <a:chOff x="-6797" y="5107771"/>
            <a:chExt cx="9151374" cy="0"/>
          </a:xfrm>
        </p:grpSpPr>
        <p:cxnSp>
          <p:nvCxnSpPr>
            <p:cNvPr id="6" name="Straight Connector 5"/>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23853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467097"/>
            <a:ext cx="11059884" cy="1162051"/>
          </a:xfrm>
          <a:prstGeom prst="rect">
            <a:avLst/>
          </a:prstGeom>
        </p:spPr>
        <p:txBody>
          <a:bodyPr anchor="b"/>
          <a:lstStyle>
            <a:lvl1pPr algn="l">
              <a:defRPr sz="4267" b="1" cap="all" baseline="0">
                <a:solidFill>
                  <a:schemeClr val="bg2"/>
                </a:solidFill>
                <a:effectLst/>
                <a:latin typeface="Calibri" pitchFamily="34" charset="0"/>
              </a:defRPr>
            </a:lvl1pPr>
          </a:lstStyle>
          <a:p>
            <a:r>
              <a:rPr lang="en-US" dirty="0"/>
              <a:t>Click to add title</a:t>
            </a:r>
          </a:p>
        </p:txBody>
      </p:sp>
      <p:sp>
        <p:nvSpPr>
          <p:cNvPr id="5" name="Text Placeholder 2"/>
          <p:cNvSpPr>
            <a:spLocks noGrp="1"/>
          </p:cNvSpPr>
          <p:nvPr>
            <p:ph type="body" idx="1" hasCustomPrompt="1"/>
          </p:nvPr>
        </p:nvSpPr>
        <p:spPr>
          <a:xfrm>
            <a:off x="609601" y="5900928"/>
            <a:ext cx="10363200" cy="568325"/>
          </a:xfrm>
          <a:prstGeom prst="rect">
            <a:avLst/>
          </a:prstGeom>
        </p:spPr>
        <p:txBody>
          <a:bodyPr anchor="b"/>
          <a:lstStyle>
            <a:lvl1pPr marL="0" indent="0" algn="l">
              <a:lnSpc>
                <a:spcPts val="2933"/>
              </a:lnSpc>
              <a:buNone/>
              <a:defRPr sz="3200"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5546295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_1">
    <p:spTree>
      <p:nvGrpSpPr>
        <p:cNvPr id="1" name=""/>
        <p:cNvGrpSpPr/>
        <p:nvPr/>
      </p:nvGrpSpPr>
      <p:grpSpPr>
        <a:xfrm>
          <a:off x="0" y="0"/>
          <a:ext cx="0" cy="0"/>
          <a:chOff x="0" y="0"/>
          <a:chExt cx="0" cy="0"/>
        </a:xfrm>
      </p:grpSpPr>
      <p:grpSp>
        <p:nvGrpSpPr>
          <p:cNvPr id="7" name="Group 6"/>
          <p:cNvGrpSpPr/>
          <p:nvPr userDrawn="1"/>
        </p:nvGrpSpPr>
        <p:grpSpPr>
          <a:xfrm>
            <a:off x="-9063" y="6810361"/>
            <a:ext cx="12201832" cy="0"/>
            <a:chOff x="-6797" y="5107771"/>
            <a:chExt cx="9151374" cy="0"/>
          </a:xfrm>
        </p:grpSpPr>
        <p:cxnSp>
          <p:nvCxnSpPr>
            <p:cNvPr id="8" name="Straight Connector 7"/>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84220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9363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_3">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44765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_NCEH-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69625" y="4470146"/>
            <a:ext cx="8852455" cy="2308324"/>
          </a:xfrm>
          <a:prstGeom prst="rect">
            <a:avLst/>
          </a:prstGeom>
          <a:noFill/>
        </p:spPr>
        <p:txBody>
          <a:bodyPr wrap="square" rtlCol="0">
            <a:spAutoFit/>
          </a:bodyPr>
          <a:lstStyle/>
          <a:p>
            <a:r>
              <a:rPr lang="en-US" sz="1600" dirty="0">
                <a:solidFill>
                  <a:schemeClr val="bg2"/>
                </a:solidFill>
                <a:latin typeface="Calibri" panose="020F0502020204030204" pitchFamily="34" charset="0"/>
              </a:rPr>
              <a:t>For more information, contact NCEH/ATSDR</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1-800-CDC-INFO (232-4636)</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TTY:  1-888-232-6348           www.atsdr.cdc.gov          www.cdc.gov</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Follow us on Twitter   @CDCEnvironment</a:t>
            </a:r>
            <a:br>
              <a:rPr lang="en-US" sz="1600" dirty="0">
                <a:solidFill>
                  <a:schemeClr val="bg2"/>
                </a:solidFill>
                <a:latin typeface="Calibri" panose="020F0502020204030204" pitchFamily="34" charset="0"/>
              </a:rPr>
            </a:b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The findings and conclusions in this report have not been formally disseminated by the Centers for Disease Control and Prevention/the Agency for Toxic Substances and Disease Registry, are those of the authors, and do not necessarily represent the official position of the Centers for Disease Control and Prevention and the Agency for Toxic Substances and Disease Registry.</a:t>
            </a:r>
          </a:p>
        </p:txBody>
      </p:sp>
      <p:sp>
        <p:nvSpPr>
          <p:cNvPr id="9" name="Text Placeholder 2"/>
          <p:cNvSpPr>
            <a:spLocks noGrp="1"/>
          </p:cNvSpPr>
          <p:nvPr>
            <p:ph type="body" idx="1" hasCustomPrompt="1"/>
          </p:nvPr>
        </p:nvSpPr>
        <p:spPr>
          <a:xfrm>
            <a:off x="609601" y="280413"/>
            <a:ext cx="10363200" cy="1219200"/>
          </a:xfrm>
          <a:prstGeom prst="rect">
            <a:avLst/>
          </a:prstGeom>
        </p:spPr>
        <p:txBody>
          <a:bodyPr anchor="ctr" anchorCtr="0"/>
          <a:lstStyle>
            <a:lvl1pPr marL="0" indent="0" algn="l">
              <a:lnSpc>
                <a:spcPts val="2933"/>
              </a:lnSpc>
              <a:buNone/>
              <a:defRPr sz="3733" b="1" baseline="0">
                <a:solidFill>
                  <a:srgbClr val="005DAA"/>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15949459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A64E-B0D4-E682-9741-38AF1F21B6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0866E4-E61E-25CF-5BBD-2FF85E5271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82C0CB-811C-5F23-3F40-0F04CE7CFC47}"/>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5" name="Footer Placeholder 4">
            <a:extLst>
              <a:ext uri="{FF2B5EF4-FFF2-40B4-BE49-F238E27FC236}">
                <a16:creationId xmlns:a16="http://schemas.microsoft.com/office/drawing/2014/main" id="{AD19B3CE-7C09-B03E-6816-FA693E7F0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C076F-D61F-4640-5AF0-32416F394AFB}"/>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2852867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_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67509" y="4474805"/>
            <a:ext cx="8852455" cy="2308324"/>
          </a:xfrm>
          <a:prstGeom prst="rect">
            <a:avLst/>
          </a:prstGeom>
          <a:noFill/>
        </p:spPr>
        <p:txBody>
          <a:bodyPr wrap="square" rtlCol="0">
            <a:spAutoFit/>
          </a:bodyPr>
          <a:lstStyle/>
          <a:p>
            <a:r>
              <a:rPr lang="en-US" sz="1600" dirty="0">
                <a:solidFill>
                  <a:schemeClr val="bg2"/>
                </a:solidFill>
                <a:latin typeface="Calibri" panose="020F0502020204030204" pitchFamily="34" charset="0"/>
              </a:rPr>
              <a:t>For more information, contact ATSDR</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1-800-CDC-INFO (232-4636)</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TTY:  1-888-232-6348           www.atsdr.cdc.gov</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Follow us on Twitter   @CDCEnvironment</a:t>
            </a:r>
            <a:br>
              <a:rPr lang="en-US" sz="1600" dirty="0">
                <a:solidFill>
                  <a:schemeClr val="bg2"/>
                </a:solidFill>
                <a:latin typeface="Calibri" panose="020F0502020204030204" pitchFamily="34" charset="0"/>
              </a:rPr>
            </a:b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The findings and conclusions in this report have not been formally disseminated by the Centers for Disease Control and Prevention/the Agency for Toxic Substances and Disease Registry, are those of the authors, and do not necessarily represent the official position of the Centers for Disease Control and Prevention and the Agency for Toxic Substances and Disease Registry.</a:t>
            </a:r>
          </a:p>
        </p:txBody>
      </p:sp>
      <p:sp>
        <p:nvSpPr>
          <p:cNvPr id="4" name="Text Placeholder 2"/>
          <p:cNvSpPr>
            <a:spLocks noGrp="1"/>
          </p:cNvSpPr>
          <p:nvPr>
            <p:ph type="body" idx="1" hasCustomPrompt="1"/>
          </p:nvPr>
        </p:nvSpPr>
        <p:spPr>
          <a:xfrm>
            <a:off x="609601" y="280413"/>
            <a:ext cx="10363200" cy="1219200"/>
          </a:xfrm>
          <a:prstGeom prst="rect">
            <a:avLst/>
          </a:prstGeom>
        </p:spPr>
        <p:txBody>
          <a:bodyPr anchor="ctr" anchorCtr="0"/>
          <a:lstStyle>
            <a:lvl1pPr marL="0" indent="0" algn="l">
              <a:lnSpc>
                <a:spcPts val="2933"/>
              </a:lnSpc>
              <a:buNone/>
              <a:defRPr sz="3733" b="1" baseline="0">
                <a:solidFill>
                  <a:srgbClr val="76AE99"/>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27672129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_NCEH">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69625" y="4470146"/>
            <a:ext cx="8852455" cy="2308324"/>
          </a:xfrm>
          <a:prstGeom prst="rect">
            <a:avLst/>
          </a:prstGeom>
          <a:noFill/>
        </p:spPr>
        <p:txBody>
          <a:bodyPr wrap="square" rtlCol="0">
            <a:spAutoFit/>
          </a:bodyPr>
          <a:lstStyle/>
          <a:p>
            <a:r>
              <a:rPr lang="en-US" sz="1600" dirty="0">
                <a:solidFill>
                  <a:schemeClr val="bg2"/>
                </a:solidFill>
                <a:latin typeface="Calibri" panose="020F0502020204030204" pitchFamily="34" charset="0"/>
              </a:rPr>
              <a:t>For more information, contact NCEH</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1-800-CDC-INFO (232-4636)</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TTY:  1-888-232-6348           www.cdc.gov</a:t>
            </a: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Follow us on Twitter   @CDCEnvironment</a:t>
            </a:r>
            <a:br>
              <a:rPr lang="en-US" sz="1600" dirty="0">
                <a:solidFill>
                  <a:schemeClr val="bg2"/>
                </a:solidFill>
                <a:latin typeface="Calibri" panose="020F0502020204030204" pitchFamily="34" charset="0"/>
              </a:rPr>
            </a:br>
            <a:br>
              <a:rPr lang="en-US" sz="1600" dirty="0">
                <a:solidFill>
                  <a:schemeClr val="bg2"/>
                </a:solidFill>
                <a:latin typeface="Calibri" panose="020F0502020204030204" pitchFamily="34" charset="0"/>
              </a:rPr>
            </a:br>
            <a:r>
              <a:rPr lang="en-US" sz="1600" dirty="0">
                <a:solidFill>
                  <a:schemeClr val="bg2"/>
                </a:solidFill>
                <a:latin typeface="Calibri" panose="020F0502020204030204" pitchFamily="34" charset="0"/>
              </a:rPr>
              <a:t>The findings and conclusions in this report have not been formally disseminated by the Centers for Disease Control and Prevention/the Agency for Toxic Substances and Disease Registry, are those of the authors, and do not necessarily represent the official position of the Centers for Disease Control and Prevention and the Agency for Toxic Substances and Disease Registry.</a:t>
            </a:r>
          </a:p>
        </p:txBody>
      </p:sp>
      <p:sp>
        <p:nvSpPr>
          <p:cNvPr id="4" name="Text Placeholder 2"/>
          <p:cNvSpPr>
            <a:spLocks noGrp="1"/>
          </p:cNvSpPr>
          <p:nvPr>
            <p:ph type="body" idx="1" hasCustomPrompt="1"/>
          </p:nvPr>
        </p:nvSpPr>
        <p:spPr>
          <a:xfrm>
            <a:off x="609601" y="280413"/>
            <a:ext cx="10363200" cy="1219200"/>
          </a:xfrm>
          <a:prstGeom prst="rect">
            <a:avLst/>
          </a:prstGeom>
        </p:spPr>
        <p:txBody>
          <a:bodyPr anchor="ctr" anchorCtr="0"/>
          <a:lstStyle>
            <a:lvl1pPr marL="0" indent="0" algn="l">
              <a:lnSpc>
                <a:spcPts val="2933"/>
              </a:lnSpc>
              <a:buNone/>
              <a:defRPr sz="3733" b="1" baseline="0">
                <a:solidFill>
                  <a:srgbClr val="008265"/>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28831989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C0C1-7438-D18A-7011-41D952AC2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1B01C-4BB1-9821-53E0-58B09B8112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BB962-2466-7952-82EA-9E4798DDB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DCE887-7838-E314-BC3F-4DC842025B29}"/>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6" name="Footer Placeholder 5">
            <a:extLst>
              <a:ext uri="{FF2B5EF4-FFF2-40B4-BE49-F238E27FC236}">
                <a16:creationId xmlns:a16="http://schemas.microsoft.com/office/drawing/2014/main" id="{22C976A7-5368-AC0C-A9AE-CD6CA2EEA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454A7-2FFE-678E-DBF5-5509CE63BE00}"/>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70896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D4B8-70DF-21FC-2B4D-BA610072C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8B4FAD-2AC9-8556-8F3E-BCF9E3DC1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25025-26B4-F7A0-2E7A-7436472C49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5D5A8E-9CA1-A9C7-D995-2BAB9E428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4FCF4-457F-0E64-216D-10BD8B45D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2E759-6C41-B75B-63A9-F6EAAD5F6C62}"/>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8" name="Footer Placeholder 7">
            <a:extLst>
              <a:ext uri="{FF2B5EF4-FFF2-40B4-BE49-F238E27FC236}">
                <a16:creationId xmlns:a16="http://schemas.microsoft.com/office/drawing/2014/main" id="{28FE9479-CEA4-F0EE-F382-58B7800B8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C1E816-8D41-383C-A5F6-9259F607218C}"/>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231442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17C3-7EC9-6488-7EA0-90AF17993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8BA55-E185-616D-B462-EEDE855EC40A}"/>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4" name="Footer Placeholder 3">
            <a:extLst>
              <a:ext uri="{FF2B5EF4-FFF2-40B4-BE49-F238E27FC236}">
                <a16:creationId xmlns:a16="http://schemas.microsoft.com/office/drawing/2014/main" id="{529E93F5-D734-1E68-7695-FD0A3D4ED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444580-719D-AF13-110A-75174A11B7A2}"/>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43472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572EA9-3C3E-5D1D-E836-2D0DF9D00701}"/>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3" name="Footer Placeholder 2">
            <a:extLst>
              <a:ext uri="{FF2B5EF4-FFF2-40B4-BE49-F238E27FC236}">
                <a16:creationId xmlns:a16="http://schemas.microsoft.com/office/drawing/2014/main" id="{D956DD3B-4566-6DD6-2488-2F8B49734B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FBE18-8505-7536-7681-189F56426D73}"/>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12906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AB99-5F9C-9726-D545-49A6777A1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A4875C-B512-90BC-BB09-2A5B77292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28117C-1C0A-7385-3B2A-44249B8C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7E60B-05C3-EEBB-7F88-DED1DCA9604B}"/>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6" name="Footer Placeholder 5">
            <a:extLst>
              <a:ext uri="{FF2B5EF4-FFF2-40B4-BE49-F238E27FC236}">
                <a16:creationId xmlns:a16="http://schemas.microsoft.com/office/drawing/2014/main" id="{7345B860-C27E-CE37-DA79-101510F5C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7AA4B-4EC7-B681-4E74-7CD61E5362D7}"/>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285268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4DCA-9D4D-680A-43A3-A58204A25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950B2E-C3DB-698E-D746-586A9A2E48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F30A49-31AA-9E14-92B9-3F965296B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C5FA3-8A36-6BE1-2720-A3A1C608B9DF}"/>
              </a:ext>
            </a:extLst>
          </p:cNvPr>
          <p:cNvSpPr>
            <a:spLocks noGrp="1"/>
          </p:cNvSpPr>
          <p:nvPr>
            <p:ph type="dt" sz="half" idx="10"/>
          </p:nvPr>
        </p:nvSpPr>
        <p:spPr/>
        <p:txBody>
          <a:bodyPr/>
          <a:lstStyle/>
          <a:p>
            <a:fld id="{E63E0A1D-0004-4B05-ACD8-D24156DEFD31}" type="datetimeFigureOut">
              <a:rPr lang="en-US" smtClean="0"/>
              <a:t>5/15/2024</a:t>
            </a:fld>
            <a:endParaRPr lang="en-US"/>
          </a:p>
        </p:txBody>
      </p:sp>
      <p:sp>
        <p:nvSpPr>
          <p:cNvPr id="6" name="Footer Placeholder 5">
            <a:extLst>
              <a:ext uri="{FF2B5EF4-FFF2-40B4-BE49-F238E27FC236}">
                <a16:creationId xmlns:a16="http://schemas.microsoft.com/office/drawing/2014/main" id="{2BCB599E-8200-1947-5E91-252B906A4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48C8B-9953-6DC6-2853-A9826D4B4FE2}"/>
              </a:ext>
            </a:extLst>
          </p:cNvPr>
          <p:cNvSpPr>
            <a:spLocks noGrp="1"/>
          </p:cNvSpPr>
          <p:nvPr>
            <p:ph type="sldNum" sz="quarter" idx="12"/>
          </p:nvPr>
        </p:nvSpPr>
        <p:spPr/>
        <p:txBody>
          <a:bodyPr/>
          <a:lstStyle/>
          <a:p>
            <a:fld id="{30DD78CF-DDC8-4918-8537-EAE9A78075B7}" type="slidenum">
              <a:rPr lang="en-US" smtClean="0"/>
              <a:t>‹#›</a:t>
            </a:fld>
            <a:endParaRPr lang="en-US"/>
          </a:p>
        </p:txBody>
      </p:sp>
    </p:spTree>
    <p:extLst>
      <p:ext uri="{BB962C8B-B14F-4D97-AF65-F5344CB8AC3E}">
        <p14:creationId xmlns:p14="http://schemas.microsoft.com/office/powerpoint/2010/main" val="102263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BA4EB7-5987-7A50-E35E-9ADB3B7BC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3A124F-5A39-E173-1CA6-C34CDFC19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8EEE7-D5EC-96A9-19EB-A028E95C8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0A1D-0004-4B05-ACD8-D24156DEFD31}" type="datetimeFigureOut">
              <a:rPr lang="en-US" smtClean="0"/>
              <a:t>5/15/2024</a:t>
            </a:fld>
            <a:endParaRPr lang="en-US"/>
          </a:p>
        </p:txBody>
      </p:sp>
      <p:sp>
        <p:nvSpPr>
          <p:cNvPr id="5" name="Footer Placeholder 4">
            <a:extLst>
              <a:ext uri="{FF2B5EF4-FFF2-40B4-BE49-F238E27FC236}">
                <a16:creationId xmlns:a16="http://schemas.microsoft.com/office/drawing/2014/main" id="{0720F7A8-AD73-A0B2-FFAB-CC904EF8F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D160A0-A4C8-BCDB-DBDC-AA31898CE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D78CF-DDC8-4918-8537-EAE9A78075B7}" type="slidenum">
              <a:rPr lang="en-US" smtClean="0"/>
              <a:t>‹#›</a:t>
            </a:fld>
            <a:endParaRPr lang="en-US"/>
          </a:p>
        </p:txBody>
      </p:sp>
    </p:spTree>
    <p:extLst>
      <p:ext uri="{BB962C8B-B14F-4D97-AF65-F5344CB8AC3E}">
        <p14:creationId xmlns:p14="http://schemas.microsoft.com/office/powerpoint/2010/main" val="394299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254000"/>
          </a:xfrm>
          <a:prstGeom prst="rect">
            <a:avLst/>
          </a:pr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solidFill>
                <a:srgbClr val="FFC000"/>
              </a:solidFill>
            </a:endParaRPr>
          </a:p>
        </p:txBody>
      </p:sp>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819039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ajogmf.2021.100414"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j.ajogmf.2021.100414"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16/j.ajogmf.2021.100414"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ajogmf.2021.100414"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ajogmf.2021.100414"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docs.google.com/presentation/d/1Uuq_IgbnrK5Q7iro3qyD9qLO8WLDg-jcsf1bF-ltflY/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i.cdc.gov/"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doi.org/10.1016/j.ajogmf.2021.10041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mailto:svi_coordinator@cdc.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atsdr.cdc.gov/placeandhealth/svi/data_documentation_download.html" TargetMode="External"/><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svi.cdc.gov/Documents/CountyMaps/2020/Pennsylvania/Pennsylvania2020_Allegheny.pdf"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ABFC-9D3C-4D37-972D-59B7C3824558}"/>
              </a:ext>
            </a:extLst>
          </p:cNvPr>
          <p:cNvSpPr>
            <a:spLocks noGrp="1"/>
          </p:cNvSpPr>
          <p:nvPr>
            <p:ph type="title"/>
          </p:nvPr>
        </p:nvSpPr>
        <p:spPr>
          <a:xfrm>
            <a:off x="609600" y="235167"/>
            <a:ext cx="11360727" cy="1155779"/>
          </a:xfrm>
        </p:spPr>
        <p:txBody>
          <a:bodyPr/>
          <a:lstStyle/>
          <a:p>
            <a:r>
              <a:rPr lang="en-US" sz="3867" dirty="0"/>
              <a:t>The CDC/ATSDR Social Vulnerability Index</a:t>
            </a:r>
          </a:p>
        </p:txBody>
      </p:sp>
      <p:sp>
        <p:nvSpPr>
          <p:cNvPr id="3" name="Subtitle 2">
            <a:extLst>
              <a:ext uri="{FF2B5EF4-FFF2-40B4-BE49-F238E27FC236}">
                <a16:creationId xmlns:a16="http://schemas.microsoft.com/office/drawing/2014/main" id="{657D2BB5-F63F-433F-8F4F-6F23B6CD5962}"/>
              </a:ext>
            </a:extLst>
          </p:cNvPr>
          <p:cNvSpPr>
            <a:spLocks noGrp="1"/>
          </p:cNvSpPr>
          <p:nvPr>
            <p:ph type="subTitle" idx="1"/>
          </p:nvPr>
        </p:nvSpPr>
        <p:spPr>
          <a:xfrm>
            <a:off x="609600" y="1118537"/>
            <a:ext cx="10972800" cy="2482209"/>
          </a:xfrm>
        </p:spPr>
        <p:txBody>
          <a:bodyPr>
            <a:normAutofit/>
          </a:bodyPr>
          <a:lstStyle/>
          <a:p>
            <a:r>
              <a:rPr lang="en-US" sz="2400" b="0" dirty="0"/>
              <a:t>A tool for measuring community-level social vulnerability</a:t>
            </a:r>
          </a:p>
          <a:p>
            <a:endParaRPr lang="en-US" sz="2400" b="0" dirty="0">
              <a:solidFill>
                <a:srgbClr val="000000"/>
              </a:solidFill>
            </a:endParaRPr>
          </a:p>
          <a:p>
            <a:endParaRPr lang="en-US" sz="2400" b="0" dirty="0">
              <a:solidFill>
                <a:srgbClr val="000000"/>
              </a:solidFill>
            </a:endParaRPr>
          </a:p>
          <a:p>
            <a:endParaRPr lang="en-US" sz="2400" b="0" dirty="0">
              <a:solidFill>
                <a:srgbClr val="000000"/>
              </a:solidFill>
            </a:endParaRPr>
          </a:p>
          <a:p>
            <a:endParaRPr lang="en-US" sz="2400" b="0" dirty="0">
              <a:solidFill>
                <a:srgbClr val="000000"/>
              </a:solidFill>
            </a:endParaRPr>
          </a:p>
          <a:p>
            <a:r>
              <a:rPr lang="en-US" sz="2133" b="0" dirty="0">
                <a:solidFill>
                  <a:srgbClr val="000000"/>
                </a:solidFill>
              </a:rPr>
              <a:t>Prepared by the Geospatial Research, Analysis, &amp; Services Program, </a:t>
            </a:r>
          </a:p>
          <a:p>
            <a:r>
              <a:rPr lang="en-US" sz="2133" b="0" dirty="0">
                <a:solidFill>
                  <a:srgbClr val="000000"/>
                </a:solidFill>
              </a:rPr>
              <a:t>Centers for Disease Control and Prevention/Agency for Toxic Substances and Disease Registry</a:t>
            </a:r>
          </a:p>
        </p:txBody>
      </p:sp>
    </p:spTree>
    <p:extLst>
      <p:ext uri="{BB962C8B-B14F-4D97-AF65-F5344CB8AC3E}">
        <p14:creationId xmlns:p14="http://schemas.microsoft.com/office/powerpoint/2010/main" val="33224222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49C6EE4-7B88-0F9F-84B8-B95E577E3092}"/>
              </a:ext>
            </a:extLst>
          </p:cNvPr>
          <p:cNvSpPr txBox="1">
            <a:spLocks noGrp="1"/>
          </p:cNvSpPr>
          <p:nvPr>
            <p:ph type="title" idx="4294967295"/>
          </p:nvPr>
        </p:nvSpPr>
        <p:spPr>
          <a:xfrm>
            <a:off x="1576735" y="281974"/>
            <a:ext cx="9038527"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Application of the SVI in Descriptive Epidemiology: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COVID-19 Pandemic</a:t>
            </a:r>
          </a:p>
        </p:txBody>
      </p:sp>
      <p:sp>
        <p:nvSpPr>
          <p:cNvPr id="9" name="TextBox 8">
            <a:extLst>
              <a:ext uri="{FF2B5EF4-FFF2-40B4-BE49-F238E27FC236}">
                <a16:creationId xmlns:a16="http://schemas.microsoft.com/office/drawing/2014/main" id="{6F22CC19-2776-DEC8-F423-8136A01E8363}"/>
              </a:ext>
            </a:extLst>
          </p:cNvPr>
          <p:cNvSpPr txBox="1"/>
          <p:nvPr/>
        </p:nvSpPr>
        <p:spPr>
          <a:xfrm>
            <a:off x="609494" y="1706299"/>
            <a:ext cx="11101860" cy="369332"/>
          </a:xfrm>
          <a:prstGeom prst="rect">
            <a:avLst/>
          </a:prstGeom>
          <a:noFill/>
        </p:spPr>
        <p:txBody>
          <a:bodyPr wrap="square" rtlCol="0">
            <a:spAutoFit/>
          </a:bodyPr>
          <a:lstStyle/>
          <a:p>
            <a:pPr algn="ctr"/>
            <a:r>
              <a:rPr lang="en-US" b="0" i="0" dirty="0">
                <a:solidFill>
                  <a:srgbClr val="333333"/>
                </a:solidFill>
                <a:effectLst/>
                <a:latin typeface="Cambria" panose="02040503050406030204" pitchFamily="18" charset="0"/>
              </a:rPr>
              <a:t>Cluster maps of COVID-related vaccination rates, mortality rates, and SVI ranking in Louisiana</a:t>
            </a:r>
            <a:endParaRPr lang="en-US" baseline="30000" dirty="0"/>
          </a:p>
        </p:txBody>
      </p:sp>
      <p:grpSp>
        <p:nvGrpSpPr>
          <p:cNvPr id="5" name="Group 4" descr="3 Louisiana maps are shown: a map of COVID vaccination rates, cases, and mortality with each compared to the overall SVI. ">
            <a:extLst>
              <a:ext uri="{FF2B5EF4-FFF2-40B4-BE49-F238E27FC236}">
                <a16:creationId xmlns:a16="http://schemas.microsoft.com/office/drawing/2014/main" id="{CEB16F9B-17BA-F7D8-B043-C65231A0259C}"/>
              </a:ext>
            </a:extLst>
          </p:cNvPr>
          <p:cNvGrpSpPr/>
          <p:nvPr/>
        </p:nvGrpSpPr>
        <p:grpSpPr>
          <a:xfrm>
            <a:off x="405885" y="2076501"/>
            <a:ext cx="11380230" cy="2938779"/>
            <a:chOff x="405885" y="2076501"/>
            <a:chExt cx="11380230" cy="2938779"/>
          </a:xfrm>
        </p:grpSpPr>
        <p:pic>
          <p:nvPicPr>
            <p:cNvPr id="2" name="Picture 1">
              <a:extLst>
                <a:ext uri="{FF2B5EF4-FFF2-40B4-BE49-F238E27FC236}">
                  <a16:creationId xmlns:a16="http://schemas.microsoft.com/office/drawing/2014/main" id="{0CF320D1-37B0-3F8F-D90D-1EDFDDEB642F}"/>
                </a:ext>
              </a:extLst>
            </p:cNvPr>
            <p:cNvPicPr>
              <a:picLocks noChangeAspect="1"/>
            </p:cNvPicPr>
            <p:nvPr/>
          </p:nvPicPr>
          <p:blipFill>
            <a:blip r:embed="rId3"/>
            <a:stretch>
              <a:fillRect/>
            </a:stretch>
          </p:blipFill>
          <p:spPr>
            <a:xfrm>
              <a:off x="4032365" y="2076501"/>
              <a:ext cx="3644792" cy="2938779"/>
            </a:xfrm>
            <a:prstGeom prst="rect">
              <a:avLst/>
            </a:prstGeom>
          </p:spPr>
        </p:pic>
        <p:pic>
          <p:nvPicPr>
            <p:cNvPr id="3" name="Picture 2">
              <a:extLst>
                <a:ext uri="{FF2B5EF4-FFF2-40B4-BE49-F238E27FC236}">
                  <a16:creationId xmlns:a16="http://schemas.microsoft.com/office/drawing/2014/main" id="{8337EE6D-86D9-F5D6-BF82-DA39B7EB519D}"/>
                </a:ext>
              </a:extLst>
            </p:cNvPr>
            <p:cNvPicPr>
              <a:picLocks noChangeAspect="1"/>
            </p:cNvPicPr>
            <p:nvPr/>
          </p:nvPicPr>
          <p:blipFill rotWithShape="1">
            <a:blip r:embed="rId4"/>
            <a:srcRect l="2254" t="1" b="47747"/>
            <a:stretch/>
          </p:blipFill>
          <p:spPr>
            <a:xfrm>
              <a:off x="405885" y="2103861"/>
              <a:ext cx="3523396" cy="2726963"/>
            </a:xfrm>
            <a:prstGeom prst="rect">
              <a:avLst/>
            </a:prstGeom>
          </p:spPr>
        </p:pic>
        <p:pic>
          <p:nvPicPr>
            <p:cNvPr id="4" name="Picture 3">
              <a:extLst>
                <a:ext uri="{FF2B5EF4-FFF2-40B4-BE49-F238E27FC236}">
                  <a16:creationId xmlns:a16="http://schemas.microsoft.com/office/drawing/2014/main" id="{36DF6B7B-B2AA-3E83-F352-AC181D755C85}"/>
                </a:ext>
              </a:extLst>
            </p:cNvPr>
            <p:cNvPicPr>
              <a:picLocks noChangeAspect="1"/>
            </p:cNvPicPr>
            <p:nvPr/>
          </p:nvPicPr>
          <p:blipFill rotWithShape="1">
            <a:blip r:embed="rId5"/>
            <a:srcRect l="2714" t="722" r="596" b="-722"/>
            <a:stretch/>
          </p:blipFill>
          <p:spPr>
            <a:xfrm>
              <a:off x="8247253" y="2132705"/>
              <a:ext cx="3538862" cy="2882575"/>
            </a:xfrm>
            <a:prstGeom prst="rect">
              <a:avLst/>
            </a:prstGeom>
          </p:spPr>
        </p:pic>
      </p:grpSp>
      <p:sp>
        <p:nvSpPr>
          <p:cNvPr id="7" name="Content Placeholder 3">
            <a:extLst>
              <a:ext uri="{FF2B5EF4-FFF2-40B4-BE49-F238E27FC236}">
                <a16:creationId xmlns:a16="http://schemas.microsoft.com/office/drawing/2014/main" id="{414C0DE2-2BB1-FC24-66AE-A8BBEA278CD3}"/>
              </a:ext>
            </a:extLst>
          </p:cNvPr>
          <p:cNvSpPr txBox="1">
            <a:spLocks/>
          </p:cNvSpPr>
          <p:nvPr/>
        </p:nvSpPr>
        <p:spPr bwMode="auto">
          <a:xfrm>
            <a:off x="574385" y="5281761"/>
            <a:ext cx="10972799" cy="129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04792" indent="-304792" algn="l" rtl="0" eaLnBrk="0" fontAlgn="base" hangingPunct="0">
              <a:spcBef>
                <a:spcPct val="20000"/>
              </a:spcBef>
              <a:spcAft>
                <a:spcPct val="0"/>
              </a:spcAft>
              <a:buClr>
                <a:srgbClr val="008265"/>
              </a:buClr>
              <a:buSzPct val="75000"/>
              <a:buFont typeface="Wingdings" panose="05000000000000000000" pitchFamily="2" charset="2"/>
              <a:buChar char="§"/>
              <a:defRPr sz="3200" b="1" kern="1200" baseline="0">
                <a:solidFill>
                  <a:srgbClr val="000000"/>
                </a:solidFill>
                <a:latin typeface="Calibri" pitchFamily="34" charset="0"/>
                <a:ea typeface="+mn-ea"/>
                <a:cs typeface="+mn-cs"/>
              </a:defRPr>
            </a:lvl1pPr>
            <a:lvl2pPr marL="853419" indent="-304792" algn="l" rtl="0" eaLnBrk="0" fontAlgn="base" hangingPunct="0">
              <a:spcBef>
                <a:spcPct val="20000"/>
              </a:spcBef>
              <a:spcAft>
                <a:spcPct val="0"/>
              </a:spcAft>
              <a:buClr>
                <a:srgbClr val="008265"/>
              </a:buClr>
              <a:buSzPct val="75000"/>
              <a:buFont typeface="Arial" panose="020B0604020202020204" pitchFamily="34" charset="0"/>
              <a:buChar char="•"/>
              <a:defRPr sz="2667" kern="1200">
                <a:solidFill>
                  <a:srgbClr val="000000"/>
                </a:solidFill>
                <a:latin typeface="Calibri" panose="020F0502020204030204" pitchFamily="34" charset="0"/>
                <a:ea typeface="+mn-ea"/>
                <a:cs typeface="+mn-cs"/>
              </a:defRPr>
            </a:lvl2pPr>
            <a:lvl3pPr marL="1295368" indent="0" algn="l" rtl="0" eaLnBrk="0" fontAlgn="base" hangingPunct="0">
              <a:spcBef>
                <a:spcPct val="20000"/>
              </a:spcBef>
              <a:spcAft>
                <a:spcPct val="0"/>
              </a:spcAft>
              <a:buClr>
                <a:srgbClr val="008265"/>
              </a:buClr>
              <a:buSzPct val="75000"/>
              <a:buFont typeface="Wingdings" panose="05000000000000000000" pitchFamily="2" charset="2"/>
              <a:buNone/>
              <a:defRPr sz="2400" kern="1200">
                <a:solidFill>
                  <a:srgbClr val="000000"/>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Clr>
                <a:schemeClr val="bg1"/>
              </a:buClr>
              <a:buSzPct val="70000"/>
              <a:buFont typeface="Courier New" pitchFamily="49" charset="0"/>
              <a:buChar char="o"/>
              <a:defRPr sz="2400" kern="1200" baseline="0">
                <a:solidFill>
                  <a:schemeClr val="bg2"/>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Clr>
                <a:schemeClr val="bg1"/>
              </a:buClr>
              <a:buSzPct val="70000"/>
              <a:buFont typeface="Arial" pitchFamily="34" charset="0"/>
              <a:buChar char="•"/>
              <a:defRPr sz="2400" kern="1200">
                <a:solidFill>
                  <a:schemeClr val="bg2"/>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en-US" sz="2000" dirty="0">
                <a:solidFill>
                  <a:srgbClr val="0A5DAB"/>
                </a:solidFill>
              </a:rPr>
              <a:t>Where would you target for vaccination campaigns?</a:t>
            </a:r>
          </a:p>
          <a:p>
            <a:pPr marL="0" indent="0" algn="ctr">
              <a:buNone/>
            </a:pPr>
            <a:r>
              <a:rPr lang="en-US" sz="1467" dirty="0">
                <a:solidFill>
                  <a:srgbClr val="0A5DAB"/>
                </a:solidFill>
              </a:rPr>
              <a:t>Reply in chat!</a:t>
            </a:r>
          </a:p>
        </p:txBody>
      </p:sp>
      <p:sp>
        <p:nvSpPr>
          <p:cNvPr id="11" name="TextBox 10">
            <a:extLst>
              <a:ext uri="{FF2B5EF4-FFF2-40B4-BE49-F238E27FC236}">
                <a16:creationId xmlns:a16="http://schemas.microsoft.com/office/drawing/2014/main" id="{E7A588D9-83E8-9533-2A8D-3BA3414FA246}"/>
              </a:ext>
            </a:extLst>
          </p:cNvPr>
          <p:cNvSpPr txBox="1"/>
          <p:nvPr/>
        </p:nvSpPr>
        <p:spPr>
          <a:xfrm>
            <a:off x="644811" y="6007279"/>
            <a:ext cx="10902373" cy="253916"/>
          </a:xfrm>
          <a:prstGeom prst="rect">
            <a:avLst/>
          </a:prstGeom>
          <a:noFill/>
        </p:spPr>
        <p:txBody>
          <a:bodyPr wrap="square">
            <a:spAutoFit/>
          </a:bodyPr>
          <a:lstStyle/>
          <a:p>
            <a:r>
              <a:rPr lang="en-US" sz="1050" dirty="0"/>
              <a:t>Bhuiyan MAN, Davis TC, Arnold CL, et al. Using the social vulnerability index to assess COVID-19 vaccine uptake in Louisiana. </a:t>
            </a:r>
            <a:r>
              <a:rPr lang="en-US" sz="1050" dirty="0" err="1"/>
              <a:t>GeoJournal</a:t>
            </a:r>
            <a:r>
              <a:rPr lang="en-US" sz="1050" dirty="0"/>
              <a:t>. 2023;88(3):3239-3248. doi:10.1007/s10708-022-10802-5  </a:t>
            </a:r>
          </a:p>
        </p:txBody>
      </p:sp>
    </p:spTree>
    <p:extLst>
      <p:ext uri="{BB962C8B-B14F-4D97-AF65-F5344CB8AC3E}">
        <p14:creationId xmlns:p14="http://schemas.microsoft.com/office/powerpoint/2010/main" val="38967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49C6EE4-7B88-0F9F-84B8-B95E577E3092}"/>
              </a:ext>
            </a:extLst>
          </p:cNvPr>
          <p:cNvSpPr txBox="1">
            <a:spLocks noGrp="1"/>
          </p:cNvSpPr>
          <p:nvPr>
            <p:ph type="title" idx="4294967295"/>
          </p:nvPr>
        </p:nvSpPr>
        <p:spPr>
          <a:xfrm>
            <a:off x="1576735" y="281974"/>
            <a:ext cx="9038527"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Application of the SVI in Descriptive Epidemiology: SVI &amp; Preterm Birth (cont.)</a:t>
            </a:r>
          </a:p>
        </p:txBody>
      </p:sp>
      <p:graphicFrame>
        <p:nvGraphicFramePr>
          <p:cNvPr id="9" name="Table 8">
            <a:extLst>
              <a:ext uri="{FF2B5EF4-FFF2-40B4-BE49-F238E27FC236}">
                <a16:creationId xmlns:a16="http://schemas.microsoft.com/office/drawing/2014/main" id="{40AEECED-CACE-F53A-B68E-30F31328ACB9}"/>
              </a:ext>
            </a:extLst>
          </p:cNvPr>
          <p:cNvGraphicFramePr>
            <a:graphicFrameLocks noGrp="1"/>
          </p:cNvGraphicFramePr>
          <p:nvPr>
            <p:extLst>
              <p:ext uri="{D42A27DB-BD31-4B8C-83A1-F6EECF244321}">
                <p14:modId xmlns:p14="http://schemas.microsoft.com/office/powerpoint/2010/main" val="431924751"/>
              </p:ext>
            </p:extLst>
          </p:nvPr>
        </p:nvGraphicFramePr>
        <p:xfrm>
          <a:off x="1253823" y="1605949"/>
          <a:ext cx="9684353" cy="2476833"/>
        </p:xfrm>
        <a:graphic>
          <a:graphicData uri="http://schemas.openxmlformats.org/drawingml/2006/table">
            <a:tbl>
              <a:tblPr firstRow="1" firstCol="1" bandRow="1"/>
              <a:tblGrid>
                <a:gridCol w="3757717">
                  <a:extLst>
                    <a:ext uri="{9D8B030D-6E8A-4147-A177-3AD203B41FA5}">
                      <a16:colId xmlns:a16="http://schemas.microsoft.com/office/drawing/2014/main" val="3463261119"/>
                    </a:ext>
                  </a:extLst>
                </a:gridCol>
                <a:gridCol w="2108234">
                  <a:extLst>
                    <a:ext uri="{9D8B030D-6E8A-4147-A177-3AD203B41FA5}">
                      <a16:colId xmlns:a16="http://schemas.microsoft.com/office/drawing/2014/main" val="900326744"/>
                    </a:ext>
                  </a:extLst>
                </a:gridCol>
                <a:gridCol w="1660175">
                  <a:extLst>
                    <a:ext uri="{9D8B030D-6E8A-4147-A177-3AD203B41FA5}">
                      <a16:colId xmlns:a16="http://schemas.microsoft.com/office/drawing/2014/main" val="1654493149"/>
                    </a:ext>
                  </a:extLst>
                </a:gridCol>
                <a:gridCol w="2158227">
                  <a:extLst>
                    <a:ext uri="{9D8B030D-6E8A-4147-A177-3AD203B41FA5}">
                      <a16:colId xmlns:a16="http://schemas.microsoft.com/office/drawing/2014/main" val="2204807535"/>
                    </a:ext>
                  </a:extLst>
                </a:gridCol>
              </a:tblGrid>
              <a:tr h="351508">
                <a:tc rowSpan="2">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SVI Component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kern="100" dirty="0">
                          <a:solidFill>
                            <a:srgbClr val="008097"/>
                          </a:solidFill>
                          <a:effectLst/>
                          <a:latin typeface="Calibri" panose="020F0502020204030204" pitchFamily="34" charset="0"/>
                          <a:ea typeface="Calibri" panose="020F0502020204030204" pitchFamily="34" charset="0"/>
                          <a:cs typeface="Times New Roman" panose="02020603050405020304" pitchFamily="18" charset="0"/>
                        </a:rPr>
                        <a:t>Overall Composite</a:t>
                      </a:r>
                      <a:endParaRPr lang="en-US" sz="1600" kern="100" dirty="0">
                        <a:solidFill>
                          <a:srgbClr val="00809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Unadjusted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57585236"/>
                  </a:ext>
                </a:extLst>
              </a:tr>
              <a:tr h="719293">
                <a:tc vMerge="1">
                  <a:txBody>
                    <a:bodyPr/>
                    <a:lstStyle/>
                    <a:p>
                      <a:endParaRPr lang="en-US"/>
                    </a:p>
                  </a:txBody>
                  <a:tcPr/>
                </a:tc>
                <a:tc>
                  <a:txBody>
                    <a:bodyPr/>
                    <a:lstStyle/>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OR (95% 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Model A aOR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Model B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aOR</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(95% 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837710"/>
                  </a:ext>
                </a:extLst>
              </a:tr>
              <a:tr h="351508">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&lt;37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1.34 (1.17-1.54)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1.28 (1.10-1.49)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1.32 (1.14-1.53)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046962"/>
                  </a:ext>
                </a:extLst>
              </a:tr>
              <a:tr h="351508">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&lt;34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1.39 (1.10-1.75)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1.47 (1.27-1.71)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1.60 (1.27-2.01)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365552"/>
                  </a:ext>
                </a:extLst>
              </a:tr>
              <a:tr h="351508">
                <a:tc>
                  <a:txBody>
                    <a:bodyPr/>
                    <a:lstStyle/>
                    <a:p>
                      <a:pPr marL="0" marR="0" algn="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Preterm birth at &lt;28 0/7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wk</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2.35 (1.62-3.40)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1.81 (1.21-2.69)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2.21 (1.50-3.25)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287426"/>
                  </a:ext>
                </a:extLst>
              </a:tr>
              <a:tr h="351508">
                <a:tc>
                  <a:txBody>
                    <a:bodyPr/>
                    <a:lstStyle/>
                    <a:p>
                      <a:pPr marL="0" marR="0" algn="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Composite major neonatal morbidity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2.30 (1.68-3.14)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1.88 (1.35-2.62)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2.30 (1.67-3.17)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740509"/>
                  </a:ext>
                </a:extLst>
              </a:tr>
            </a:tbl>
          </a:graphicData>
        </a:graphic>
      </p:graphicFrame>
      <p:sp>
        <p:nvSpPr>
          <p:cNvPr id="5" name="TextBox 4">
            <a:extLst>
              <a:ext uri="{FF2B5EF4-FFF2-40B4-BE49-F238E27FC236}">
                <a16:creationId xmlns:a16="http://schemas.microsoft.com/office/drawing/2014/main" id="{27B025D0-1F17-9DFE-492A-3C1E476B52DA}"/>
              </a:ext>
            </a:extLst>
          </p:cNvPr>
          <p:cNvSpPr txBox="1"/>
          <p:nvPr/>
        </p:nvSpPr>
        <p:spPr>
          <a:xfrm>
            <a:off x="117983" y="4446567"/>
            <a:ext cx="12074017" cy="2277547"/>
          </a:xfrm>
          <a:prstGeom prst="rect">
            <a:avLst/>
          </a:prstGeom>
          <a:noFill/>
        </p:spPr>
        <p:txBody>
          <a:bodyPr wrap="square" rtlCol="0">
            <a:spAutoFit/>
          </a:bodyPr>
          <a:lstStyle/>
          <a:p>
            <a:r>
              <a:rPr lang="en-US" dirty="0"/>
              <a:t>Unadjusted odds ratio and adjusted odds ratio for preterm births and composite morbidity conferred by each 0.01 increase in the SVI component/theme</a:t>
            </a:r>
            <a:r>
              <a:rPr lang="en-US" baseline="30000" dirty="0"/>
              <a:t>4</a:t>
            </a:r>
            <a:r>
              <a:rPr lang="en-US" dirty="0"/>
              <a:t>.</a:t>
            </a:r>
            <a:endParaRPr lang="en-US" sz="1100" dirty="0"/>
          </a:p>
          <a:p>
            <a:pPr marL="285750" indent="-285750">
              <a:buFont typeface="Arial" panose="020B0604020202020204" pitchFamily="34" charset="0"/>
              <a:buChar char="•"/>
            </a:pPr>
            <a:endParaRPr lang="en-US" sz="1100" dirty="0"/>
          </a:p>
          <a:p>
            <a:r>
              <a:rPr lang="en-US" sz="1100" dirty="0"/>
              <a:t>Model A: All initial “A” models evaluating preterm birth as an outcome included Black race, tobacco smoking during pregnancy, chronic hypertension, any diagnosis of diabetes mellitus, a shortened mid-trimester cervical length, twin gestation, and male fetal sex. All initial “A” models evaluating composite major neonatal morbidity included Black race, tobacco smoking during pregnancy, any diagnosis of diabetes mellitus, twin gestation, small for gestational age.</a:t>
            </a:r>
          </a:p>
          <a:p>
            <a:r>
              <a:rPr lang="en-US" sz="1100" dirty="0"/>
              <a:t>Model B: All initial “B” models were identical to “A” models, but patient race was excluded from model inclusion. </a:t>
            </a:r>
          </a:p>
          <a:p>
            <a:endParaRPr lang="en-US" sz="1100" dirty="0"/>
          </a:p>
          <a:p>
            <a:r>
              <a:rPr lang="en-US" sz="1100" dirty="0">
                <a:effectLst/>
              </a:rPr>
              <a:t>Givens M, Teal EN, Patel V, </a:t>
            </a:r>
            <a:r>
              <a:rPr lang="en-US" sz="1100" dirty="0" err="1">
                <a:effectLst/>
              </a:rPr>
              <a:t>Manuck</a:t>
            </a:r>
            <a:r>
              <a:rPr lang="en-US" sz="1100" dirty="0">
                <a:effectLst/>
              </a:rPr>
              <a:t> TA. Preterm birth among pregnant women living in areas with high social vulnerability. </a:t>
            </a:r>
            <a:r>
              <a:rPr lang="en-US" sz="1100" i="1" dirty="0">
                <a:effectLst/>
              </a:rPr>
              <a:t>Am J </a:t>
            </a:r>
            <a:r>
              <a:rPr lang="en-US" sz="1100" i="1" dirty="0" err="1">
                <a:effectLst/>
              </a:rPr>
              <a:t>Obstet</a:t>
            </a:r>
            <a:r>
              <a:rPr lang="en-US" sz="1100" i="1" dirty="0">
                <a:effectLst/>
              </a:rPr>
              <a:t> </a:t>
            </a:r>
            <a:r>
              <a:rPr lang="en-US" sz="1100" i="1" dirty="0" err="1">
                <a:effectLst/>
              </a:rPr>
              <a:t>Gynecol</a:t>
            </a:r>
            <a:r>
              <a:rPr lang="en-US" sz="1100" i="1" dirty="0">
                <a:effectLst/>
              </a:rPr>
              <a:t> MFM</a:t>
            </a:r>
            <a:r>
              <a:rPr lang="en-US" sz="1100" dirty="0">
                <a:effectLst/>
              </a:rPr>
              <a:t>. 2021;3(5):100414. doi:</a:t>
            </a:r>
            <a:r>
              <a:rPr lang="en-US" sz="1100" dirty="0">
                <a:effectLst/>
                <a:hlinkClick r:id="rId3"/>
              </a:rPr>
              <a:t>10.1016/j.ajogmf.2021.100414</a:t>
            </a:r>
            <a:endParaRPr lang="en-US" sz="1100" dirty="0">
              <a:effectLst/>
            </a:endParaRPr>
          </a:p>
          <a:p>
            <a:endParaRPr lang="en-US" sz="1100" dirty="0"/>
          </a:p>
          <a:p>
            <a:endParaRPr lang="en-US" dirty="0"/>
          </a:p>
        </p:txBody>
      </p:sp>
    </p:spTree>
    <p:extLst>
      <p:ext uri="{BB962C8B-B14F-4D97-AF65-F5344CB8AC3E}">
        <p14:creationId xmlns:p14="http://schemas.microsoft.com/office/powerpoint/2010/main" val="2063782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49C6EE4-7B88-0F9F-84B8-B95E577E3092}"/>
              </a:ext>
            </a:extLst>
          </p:cNvPr>
          <p:cNvSpPr txBox="1">
            <a:spLocks noGrp="1"/>
          </p:cNvSpPr>
          <p:nvPr>
            <p:ph type="title" idx="4294967295"/>
          </p:nvPr>
        </p:nvSpPr>
        <p:spPr>
          <a:xfrm>
            <a:off x="1576735" y="281974"/>
            <a:ext cx="9038527"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Application of the SVI in Descriptive Epidemiology: SVI &amp; Preterm Birth</a:t>
            </a:r>
          </a:p>
        </p:txBody>
      </p:sp>
      <p:graphicFrame>
        <p:nvGraphicFramePr>
          <p:cNvPr id="3" name="Table 2">
            <a:extLst>
              <a:ext uri="{FF2B5EF4-FFF2-40B4-BE49-F238E27FC236}">
                <a16:creationId xmlns:a16="http://schemas.microsoft.com/office/drawing/2014/main" id="{C6E9E079-A890-3C2D-E6E8-EF944B6AB740}"/>
              </a:ext>
            </a:extLst>
          </p:cNvPr>
          <p:cNvGraphicFramePr>
            <a:graphicFrameLocks noGrp="1"/>
          </p:cNvGraphicFramePr>
          <p:nvPr>
            <p:extLst>
              <p:ext uri="{D42A27DB-BD31-4B8C-83A1-F6EECF244321}">
                <p14:modId xmlns:p14="http://schemas.microsoft.com/office/powerpoint/2010/main" val="2399367309"/>
              </p:ext>
            </p:extLst>
          </p:nvPr>
        </p:nvGraphicFramePr>
        <p:xfrm>
          <a:off x="1189461" y="1549708"/>
          <a:ext cx="9813074" cy="2428523"/>
        </p:xfrm>
        <a:graphic>
          <a:graphicData uri="http://schemas.openxmlformats.org/drawingml/2006/table">
            <a:tbl>
              <a:tblPr firstRow="1" firstCol="1" bandRow="1"/>
              <a:tblGrid>
                <a:gridCol w="3875693">
                  <a:extLst>
                    <a:ext uri="{9D8B030D-6E8A-4147-A177-3AD203B41FA5}">
                      <a16:colId xmlns:a16="http://schemas.microsoft.com/office/drawing/2014/main" val="4126543302"/>
                    </a:ext>
                  </a:extLst>
                </a:gridCol>
                <a:gridCol w="2168269">
                  <a:extLst>
                    <a:ext uri="{9D8B030D-6E8A-4147-A177-3AD203B41FA5}">
                      <a16:colId xmlns:a16="http://schemas.microsoft.com/office/drawing/2014/main" val="3059717852"/>
                    </a:ext>
                  </a:extLst>
                </a:gridCol>
                <a:gridCol w="2100924">
                  <a:extLst>
                    <a:ext uri="{9D8B030D-6E8A-4147-A177-3AD203B41FA5}">
                      <a16:colId xmlns:a16="http://schemas.microsoft.com/office/drawing/2014/main" val="189974678"/>
                    </a:ext>
                  </a:extLst>
                </a:gridCol>
                <a:gridCol w="1668188">
                  <a:extLst>
                    <a:ext uri="{9D8B030D-6E8A-4147-A177-3AD203B41FA5}">
                      <a16:colId xmlns:a16="http://schemas.microsoft.com/office/drawing/2014/main" val="3030820836"/>
                    </a:ext>
                  </a:extLst>
                </a:gridCol>
              </a:tblGrid>
              <a:tr h="383660">
                <a:tc rowSpan="2">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SVI Component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kern="100" dirty="0">
                          <a:solidFill>
                            <a:srgbClr val="547135"/>
                          </a:solidFill>
                          <a:effectLst/>
                          <a:latin typeface="Calibri" panose="020F0502020204030204" pitchFamily="34" charset="0"/>
                          <a:ea typeface="Calibri" panose="020F0502020204030204" pitchFamily="34" charset="0"/>
                          <a:cs typeface="Times New Roman" panose="02020603050405020304" pitchFamily="18" charset="0"/>
                        </a:rPr>
                        <a:t>Theme 1: socioeconomic status</a:t>
                      </a:r>
                      <a:endParaRPr lang="en-US" sz="1600" kern="100" dirty="0">
                        <a:solidFill>
                          <a:srgbClr val="547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Unadjusted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51478350"/>
                  </a:ext>
                </a:extLst>
              </a:tr>
              <a:tr h="475296">
                <a:tc vMerge="1">
                  <a:txBody>
                    <a:bodyPr/>
                    <a:lstStyle/>
                    <a:p>
                      <a:endParaRPr lang="en-US"/>
                    </a:p>
                  </a:txBody>
                  <a:tcPr/>
                </a:tc>
                <a:tc>
                  <a:txBody>
                    <a:bodyPr/>
                    <a:lstStyle/>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OR (95% 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Model A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aOR</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(95% 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Model B aOR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597749"/>
                  </a:ext>
                </a:extLst>
              </a:tr>
              <a:tr h="383660">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&lt;37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1.36 (1.19-1.57)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1.23 (1.06-1.43)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1.26 (1.08-1.46)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662723"/>
                  </a:ext>
                </a:extLst>
              </a:tr>
              <a:tr h="383660">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&lt;34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1.66 (1.06-1.68)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1.33 (1.06-1.68)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1.50 (1.20-1.88)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959809"/>
                  </a:ext>
                </a:extLst>
              </a:tr>
              <a:tr h="383660">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&lt;28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2.47 (1.72-3.54)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1.97 (1.34-2.90)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2.35 (1.61-3.42)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306606"/>
                  </a:ext>
                </a:extLst>
              </a:tr>
              <a:tr h="383660">
                <a:tc>
                  <a:txBody>
                    <a:bodyPr/>
                    <a:lstStyle/>
                    <a:p>
                      <a:pPr marL="0" marR="0" algn="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Composite major neonatal morbidity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2.18 (1.61-2.96)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1.85 (1.34-2.56)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2.22 (1.62-3.05)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650665"/>
                  </a:ext>
                </a:extLst>
              </a:tr>
            </a:tbl>
          </a:graphicData>
        </a:graphic>
      </p:graphicFrame>
      <p:sp>
        <p:nvSpPr>
          <p:cNvPr id="5" name="TextBox 4">
            <a:extLst>
              <a:ext uri="{FF2B5EF4-FFF2-40B4-BE49-F238E27FC236}">
                <a16:creationId xmlns:a16="http://schemas.microsoft.com/office/drawing/2014/main" id="{27B025D0-1F17-9DFE-492A-3C1E476B52DA}"/>
              </a:ext>
            </a:extLst>
          </p:cNvPr>
          <p:cNvSpPr txBox="1"/>
          <p:nvPr/>
        </p:nvSpPr>
        <p:spPr>
          <a:xfrm>
            <a:off x="117983" y="4446567"/>
            <a:ext cx="12074017" cy="2277547"/>
          </a:xfrm>
          <a:prstGeom prst="rect">
            <a:avLst/>
          </a:prstGeom>
          <a:noFill/>
        </p:spPr>
        <p:txBody>
          <a:bodyPr wrap="square" rtlCol="0">
            <a:spAutoFit/>
          </a:bodyPr>
          <a:lstStyle/>
          <a:p>
            <a:r>
              <a:rPr lang="en-US" dirty="0"/>
              <a:t>Unadjusted odds ratio and adjusted odds ratio for preterm births and composite morbidity conferred by each 0.01 increase in the SVI component/theme</a:t>
            </a:r>
            <a:r>
              <a:rPr lang="en-US" baseline="30000" dirty="0"/>
              <a:t>4</a:t>
            </a:r>
            <a:r>
              <a:rPr lang="en-US" dirty="0"/>
              <a:t>.</a:t>
            </a:r>
            <a:endParaRPr lang="en-US" sz="1100" dirty="0"/>
          </a:p>
          <a:p>
            <a:pPr marL="285750" indent="-285750">
              <a:buFont typeface="Arial" panose="020B0604020202020204" pitchFamily="34" charset="0"/>
              <a:buChar char="•"/>
            </a:pPr>
            <a:endParaRPr lang="en-US" sz="1100" dirty="0"/>
          </a:p>
          <a:p>
            <a:r>
              <a:rPr lang="en-US" sz="1100" dirty="0"/>
              <a:t>Model A: All initial “A” models evaluating preterm birth as an outcome included Black race, tobacco smoking during pregnancy, chronic hypertension, any diagnosis of diabetes mellitus, a shortened mid-trimester cervical length, twin gestation, and male fetal sex. All initial “A” models evaluating composite major neonatal morbidity included Black race, tobacco smoking during pregnancy, any diagnosis of diabetes mellitus, twin gestation, small for gestational age.</a:t>
            </a:r>
          </a:p>
          <a:p>
            <a:r>
              <a:rPr lang="en-US" sz="1100" dirty="0"/>
              <a:t>Model B: All initial “B” models were identical to “A” models, but patient race was excluded from model inclusion. </a:t>
            </a:r>
          </a:p>
          <a:p>
            <a:endParaRPr lang="en-US" sz="1100" dirty="0"/>
          </a:p>
          <a:p>
            <a:r>
              <a:rPr lang="en-US" sz="1100" dirty="0">
                <a:effectLst/>
              </a:rPr>
              <a:t>Givens M, Teal EN, Patel V, </a:t>
            </a:r>
            <a:r>
              <a:rPr lang="en-US" sz="1100" dirty="0" err="1">
                <a:effectLst/>
              </a:rPr>
              <a:t>Manuck</a:t>
            </a:r>
            <a:r>
              <a:rPr lang="en-US" sz="1100" dirty="0">
                <a:effectLst/>
              </a:rPr>
              <a:t> TA. Preterm birth among pregnant women living in areas with high social vulnerability. </a:t>
            </a:r>
            <a:r>
              <a:rPr lang="en-US" sz="1100" i="1" dirty="0">
                <a:effectLst/>
              </a:rPr>
              <a:t>Am J </a:t>
            </a:r>
            <a:r>
              <a:rPr lang="en-US" sz="1100" i="1" dirty="0" err="1">
                <a:effectLst/>
              </a:rPr>
              <a:t>Obstet</a:t>
            </a:r>
            <a:r>
              <a:rPr lang="en-US" sz="1100" i="1" dirty="0">
                <a:effectLst/>
              </a:rPr>
              <a:t> </a:t>
            </a:r>
            <a:r>
              <a:rPr lang="en-US" sz="1100" i="1" dirty="0" err="1">
                <a:effectLst/>
              </a:rPr>
              <a:t>Gynecol</a:t>
            </a:r>
            <a:r>
              <a:rPr lang="en-US" sz="1100" i="1" dirty="0">
                <a:effectLst/>
              </a:rPr>
              <a:t> MFM</a:t>
            </a:r>
            <a:r>
              <a:rPr lang="en-US" sz="1100" dirty="0">
                <a:effectLst/>
              </a:rPr>
              <a:t>. 2021;3(5):100414. doi:</a:t>
            </a:r>
            <a:r>
              <a:rPr lang="en-US" sz="1100" dirty="0">
                <a:effectLst/>
                <a:hlinkClick r:id="rId3"/>
              </a:rPr>
              <a:t>10.1016/j.ajogmf.2021.100414</a:t>
            </a:r>
            <a:endParaRPr lang="en-US" sz="1100" dirty="0">
              <a:effectLst/>
            </a:endParaRPr>
          </a:p>
          <a:p>
            <a:endParaRPr lang="en-US" sz="1100" dirty="0"/>
          </a:p>
          <a:p>
            <a:endParaRPr lang="en-US" dirty="0"/>
          </a:p>
        </p:txBody>
      </p:sp>
    </p:spTree>
    <p:extLst>
      <p:ext uri="{BB962C8B-B14F-4D97-AF65-F5344CB8AC3E}">
        <p14:creationId xmlns:p14="http://schemas.microsoft.com/office/powerpoint/2010/main" val="36397645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49C6EE4-7B88-0F9F-84B8-B95E577E3092}"/>
              </a:ext>
            </a:extLst>
          </p:cNvPr>
          <p:cNvSpPr txBox="1">
            <a:spLocks noGrp="1"/>
          </p:cNvSpPr>
          <p:nvPr>
            <p:ph type="title" idx="4294967295"/>
          </p:nvPr>
        </p:nvSpPr>
        <p:spPr>
          <a:xfrm>
            <a:off x="1576735" y="281974"/>
            <a:ext cx="9038527"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Application of the SVI in Descriptive Epidemiology: SVI &amp; Preterm Birth (cont.)</a:t>
            </a:r>
          </a:p>
        </p:txBody>
      </p:sp>
      <p:graphicFrame>
        <p:nvGraphicFramePr>
          <p:cNvPr id="4" name="Table 3">
            <a:extLst>
              <a:ext uri="{FF2B5EF4-FFF2-40B4-BE49-F238E27FC236}">
                <a16:creationId xmlns:a16="http://schemas.microsoft.com/office/drawing/2014/main" id="{54FFCA2D-222A-E23C-9B9D-3A90D4D55C26}"/>
              </a:ext>
            </a:extLst>
          </p:cNvPr>
          <p:cNvGraphicFramePr>
            <a:graphicFrameLocks noGrp="1"/>
          </p:cNvGraphicFramePr>
          <p:nvPr>
            <p:extLst>
              <p:ext uri="{D42A27DB-BD31-4B8C-83A1-F6EECF244321}">
                <p14:modId xmlns:p14="http://schemas.microsoft.com/office/powerpoint/2010/main" val="3013306515"/>
              </p:ext>
            </p:extLst>
          </p:nvPr>
        </p:nvGraphicFramePr>
        <p:xfrm>
          <a:off x="1576735" y="1497572"/>
          <a:ext cx="9038526" cy="2505717"/>
        </p:xfrm>
        <a:graphic>
          <a:graphicData uri="http://schemas.openxmlformats.org/drawingml/2006/table">
            <a:tbl>
              <a:tblPr firstRow="1" firstCol="1" bandRow="1"/>
              <a:tblGrid>
                <a:gridCol w="3223788">
                  <a:extLst>
                    <a:ext uri="{9D8B030D-6E8A-4147-A177-3AD203B41FA5}">
                      <a16:colId xmlns:a16="http://schemas.microsoft.com/office/drawing/2014/main" val="2819448634"/>
                    </a:ext>
                  </a:extLst>
                </a:gridCol>
                <a:gridCol w="2307436">
                  <a:extLst>
                    <a:ext uri="{9D8B030D-6E8A-4147-A177-3AD203B41FA5}">
                      <a16:colId xmlns:a16="http://schemas.microsoft.com/office/drawing/2014/main" val="3707040012"/>
                    </a:ext>
                  </a:extLst>
                </a:gridCol>
                <a:gridCol w="1753651">
                  <a:extLst>
                    <a:ext uri="{9D8B030D-6E8A-4147-A177-3AD203B41FA5}">
                      <a16:colId xmlns:a16="http://schemas.microsoft.com/office/drawing/2014/main" val="887022541"/>
                    </a:ext>
                  </a:extLst>
                </a:gridCol>
                <a:gridCol w="1753651">
                  <a:extLst>
                    <a:ext uri="{9D8B030D-6E8A-4147-A177-3AD203B41FA5}">
                      <a16:colId xmlns:a16="http://schemas.microsoft.com/office/drawing/2014/main" val="794046300"/>
                    </a:ext>
                  </a:extLst>
                </a:gridCol>
              </a:tblGrid>
              <a:tr h="353255">
                <a:tc rowSpan="2">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SVI Component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Theme 2: household composition and disability</a:t>
                      </a:r>
                      <a:endParaRPr lang="en-US" sz="16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Unadjusted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23869840"/>
                  </a:ext>
                </a:extLst>
              </a:tr>
              <a:tr h="739442">
                <a:tc vMerge="1">
                  <a:txBody>
                    <a:bodyPr/>
                    <a:lstStyle/>
                    <a:p>
                      <a:endParaRPr lang="en-US"/>
                    </a:p>
                  </a:txBody>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Model A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aOR</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(95% 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Model B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aOR</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(95% CI)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453785"/>
                  </a:ext>
                </a:extLst>
              </a:tr>
              <a:tr h="353255">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&lt;37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1.33 (1.16-1.53)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1.28 (1.10-1.48)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1.31 (1.13-1.52)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933645"/>
                  </a:ext>
                </a:extLst>
              </a:tr>
              <a:tr h="353255">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&lt;34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1.49 (1.20-1.85)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1.30 (1.03-1.64)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1.44 (1.15-1.82)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919342"/>
                  </a:ext>
                </a:extLst>
              </a:tr>
              <a:tr h="353255">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&lt;28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1.92 (1.33-2.39)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1.61 (1.09-2.39)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1.89 (1.29-2.78)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812561"/>
                  </a:ext>
                </a:extLst>
              </a:tr>
              <a:tr h="353255">
                <a:tc>
                  <a:txBody>
                    <a:bodyPr/>
                    <a:lstStyle/>
                    <a:p>
                      <a:pPr marL="0" marR="0" algn="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Composite major neonatal morbidity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2.16 (1.58-2.95)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1.92 (1.38-2.67)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2.24 (1.62-3.09)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21788"/>
                  </a:ext>
                </a:extLst>
              </a:tr>
            </a:tbl>
          </a:graphicData>
        </a:graphic>
      </p:graphicFrame>
      <p:sp>
        <p:nvSpPr>
          <p:cNvPr id="5" name="TextBox 4">
            <a:extLst>
              <a:ext uri="{FF2B5EF4-FFF2-40B4-BE49-F238E27FC236}">
                <a16:creationId xmlns:a16="http://schemas.microsoft.com/office/drawing/2014/main" id="{27B025D0-1F17-9DFE-492A-3C1E476B52DA}"/>
              </a:ext>
            </a:extLst>
          </p:cNvPr>
          <p:cNvSpPr txBox="1"/>
          <p:nvPr/>
        </p:nvSpPr>
        <p:spPr>
          <a:xfrm>
            <a:off x="117983" y="4446567"/>
            <a:ext cx="12074017" cy="2277547"/>
          </a:xfrm>
          <a:prstGeom prst="rect">
            <a:avLst/>
          </a:prstGeom>
          <a:noFill/>
        </p:spPr>
        <p:txBody>
          <a:bodyPr wrap="square" rtlCol="0">
            <a:spAutoFit/>
          </a:bodyPr>
          <a:lstStyle/>
          <a:p>
            <a:r>
              <a:rPr lang="en-US" dirty="0"/>
              <a:t>Unadjusted odds ratio and adjusted odds ratio for preterm births and composite morbidity conferred by each 0.01 increase in the SVI component/theme</a:t>
            </a:r>
            <a:r>
              <a:rPr lang="en-US" baseline="30000" dirty="0"/>
              <a:t>4</a:t>
            </a:r>
            <a:r>
              <a:rPr lang="en-US" dirty="0"/>
              <a:t>.</a:t>
            </a:r>
            <a:endParaRPr lang="en-US" sz="1100" dirty="0"/>
          </a:p>
          <a:p>
            <a:pPr marL="285750" indent="-285750">
              <a:buFont typeface="Arial" panose="020B0604020202020204" pitchFamily="34" charset="0"/>
              <a:buChar char="•"/>
            </a:pPr>
            <a:endParaRPr lang="en-US" sz="1100" dirty="0"/>
          </a:p>
          <a:p>
            <a:r>
              <a:rPr lang="en-US" sz="1100" dirty="0"/>
              <a:t>Model A: All initial “A” models evaluating preterm birth as an outcome included Black race, tobacco smoking during pregnancy, chronic hypertension, any diagnosis of diabetes mellitus, a shortened mid-trimester cervical length, twin gestation, and male fetal sex. All initial “A” models evaluating composite major neonatal morbidity included Black race, tobacco smoking during pregnancy, any diagnosis of diabetes mellitus, twin gestation, small for gestational age.</a:t>
            </a:r>
          </a:p>
          <a:p>
            <a:r>
              <a:rPr lang="en-US" sz="1100" dirty="0"/>
              <a:t>Model B: All initial “B” models were identical to “A” models, but patient race was excluded from model inclusion. </a:t>
            </a:r>
          </a:p>
          <a:p>
            <a:endParaRPr lang="en-US" sz="1100" dirty="0"/>
          </a:p>
          <a:p>
            <a:r>
              <a:rPr lang="en-US" sz="1100" dirty="0">
                <a:effectLst/>
              </a:rPr>
              <a:t>Givens M, Teal EN, Patel V, </a:t>
            </a:r>
            <a:r>
              <a:rPr lang="en-US" sz="1100" dirty="0" err="1">
                <a:effectLst/>
              </a:rPr>
              <a:t>Manuck</a:t>
            </a:r>
            <a:r>
              <a:rPr lang="en-US" sz="1100" dirty="0">
                <a:effectLst/>
              </a:rPr>
              <a:t> TA. Preterm birth among pregnant women living in areas with high social vulnerability. </a:t>
            </a:r>
            <a:r>
              <a:rPr lang="en-US" sz="1100" i="1" dirty="0">
                <a:effectLst/>
              </a:rPr>
              <a:t>Am J </a:t>
            </a:r>
            <a:r>
              <a:rPr lang="en-US" sz="1100" i="1" dirty="0" err="1">
                <a:effectLst/>
              </a:rPr>
              <a:t>Obstet</a:t>
            </a:r>
            <a:r>
              <a:rPr lang="en-US" sz="1100" i="1" dirty="0">
                <a:effectLst/>
              </a:rPr>
              <a:t> </a:t>
            </a:r>
            <a:r>
              <a:rPr lang="en-US" sz="1100" i="1" dirty="0" err="1">
                <a:effectLst/>
              </a:rPr>
              <a:t>Gynecol</a:t>
            </a:r>
            <a:r>
              <a:rPr lang="en-US" sz="1100" i="1" dirty="0">
                <a:effectLst/>
              </a:rPr>
              <a:t> MFM</a:t>
            </a:r>
            <a:r>
              <a:rPr lang="en-US" sz="1100" dirty="0">
                <a:effectLst/>
              </a:rPr>
              <a:t>. 2021;3(5):100414. doi:</a:t>
            </a:r>
            <a:r>
              <a:rPr lang="en-US" sz="1100" dirty="0">
                <a:effectLst/>
                <a:hlinkClick r:id="rId3"/>
              </a:rPr>
              <a:t>10.1016/j.ajogmf.2021.100414</a:t>
            </a:r>
            <a:endParaRPr lang="en-US" sz="1100" dirty="0">
              <a:effectLst/>
            </a:endParaRPr>
          </a:p>
          <a:p>
            <a:endParaRPr lang="en-US" sz="1100" dirty="0"/>
          </a:p>
          <a:p>
            <a:endParaRPr lang="en-US" dirty="0"/>
          </a:p>
        </p:txBody>
      </p:sp>
    </p:spTree>
    <p:extLst>
      <p:ext uri="{BB962C8B-B14F-4D97-AF65-F5344CB8AC3E}">
        <p14:creationId xmlns:p14="http://schemas.microsoft.com/office/powerpoint/2010/main" val="18007407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49C6EE4-7B88-0F9F-84B8-B95E577E3092}"/>
              </a:ext>
            </a:extLst>
          </p:cNvPr>
          <p:cNvSpPr txBox="1">
            <a:spLocks noGrp="1"/>
          </p:cNvSpPr>
          <p:nvPr>
            <p:ph type="title" idx="4294967295"/>
          </p:nvPr>
        </p:nvSpPr>
        <p:spPr>
          <a:xfrm>
            <a:off x="1576735" y="281974"/>
            <a:ext cx="9038527"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Application of the SVI in Descriptive Epidemiology: SVI &amp; Preterm Birth (cont.)</a:t>
            </a:r>
          </a:p>
        </p:txBody>
      </p:sp>
      <p:graphicFrame>
        <p:nvGraphicFramePr>
          <p:cNvPr id="7" name="Table 6">
            <a:extLst>
              <a:ext uri="{FF2B5EF4-FFF2-40B4-BE49-F238E27FC236}">
                <a16:creationId xmlns:a16="http://schemas.microsoft.com/office/drawing/2014/main" id="{F4482BA1-E40B-59FA-4E21-CC5BDFE2B365}"/>
              </a:ext>
            </a:extLst>
          </p:cNvPr>
          <p:cNvGraphicFramePr>
            <a:graphicFrameLocks noGrp="1"/>
          </p:cNvGraphicFramePr>
          <p:nvPr>
            <p:extLst>
              <p:ext uri="{D42A27DB-BD31-4B8C-83A1-F6EECF244321}">
                <p14:modId xmlns:p14="http://schemas.microsoft.com/office/powerpoint/2010/main" val="2136611328"/>
              </p:ext>
            </p:extLst>
          </p:nvPr>
        </p:nvGraphicFramePr>
        <p:xfrm>
          <a:off x="1576736" y="1620237"/>
          <a:ext cx="9038527" cy="2277544"/>
        </p:xfrm>
        <a:graphic>
          <a:graphicData uri="http://schemas.openxmlformats.org/drawingml/2006/table">
            <a:tbl>
              <a:tblPr firstRow="1" firstCol="1" bandRow="1"/>
              <a:tblGrid>
                <a:gridCol w="3594924">
                  <a:extLst>
                    <a:ext uri="{9D8B030D-6E8A-4147-A177-3AD203B41FA5}">
                      <a16:colId xmlns:a16="http://schemas.microsoft.com/office/drawing/2014/main" val="3336316727"/>
                    </a:ext>
                  </a:extLst>
                </a:gridCol>
                <a:gridCol w="2107201">
                  <a:extLst>
                    <a:ext uri="{9D8B030D-6E8A-4147-A177-3AD203B41FA5}">
                      <a16:colId xmlns:a16="http://schemas.microsoft.com/office/drawing/2014/main" val="3548762844"/>
                    </a:ext>
                  </a:extLst>
                </a:gridCol>
                <a:gridCol w="1668201">
                  <a:extLst>
                    <a:ext uri="{9D8B030D-6E8A-4147-A177-3AD203B41FA5}">
                      <a16:colId xmlns:a16="http://schemas.microsoft.com/office/drawing/2014/main" val="3144486466"/>
                    </a:ext>
                  </a:extLst>
                </a:gridCol>
                <a:gridCol w="1668201">
                  <a:extLst>
                    <a:ext uri="{9D8B030D-6E8A-4147-A177-3AD203B41FA5}">
                      <a16:colId xmlns:a16="http://schemas.microsoft.com/office/drawing/2014/main" val="1123676569"/>
                    </a:ext>
                  </a:extLst>
                </a:gridCol>
              </a:tblGrid>
              <a:tr h="323211">
                <a:tc rowSpan="2">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SVI Component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Theme 3: minority status and language</a:t>
                      </a:r>
                      <a:endParaRPr lang="en-US" sz="16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Unadjusted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73699694"/>
                  </a:ext>
                </a:extLst>
              </a:tr>
              <a:tr h="661489">
                <a:tc vMerge="1">
                  <a:txBody>
                    <a:bodyPr/>
                    <a:lstStyle/>
                    <a:p>
                      <a:endParaRPr lang="en-US"/>
                    </a:p>
                  </a:txBody>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Model A aOR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Model B aOR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630572"/>
                  </a:ext>
                </a:extLst>
              </a:tr>
              <a:tr h="323211">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&lt;37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1.13 (0.96-1.32)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1.13 (0.95-1.34)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1.18 (1.00-1.39)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752764"/>
                  </a:ext>
                </a:extLst>
              </a:tr>
              <a:tr h="323211">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&lt;34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1.41 (1.10-1.81)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1.23 (0.94-1.60)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1.46 (1.12-1.89)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382861"/>
                  </a:ext>
                </a:extLst>
              </a:tr>
              <a:tr h="323211">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&lt;28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1.90 (1.23-2.93)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1.47 (0.93-1.33)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1.88 (1.20-2.85)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397404"/>
                  </a:ext>
                </a:extLst>
              </a:tr>
              <a:tr h="323211">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Composite major neonatal morbidity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1.80 (1.25-2.59)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1.44 (0.98-2.13)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1.86 (1.28-2.71)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582330"/>
                  </a:ext>
                </a:extLst>
              </a:tr>
            </a:tbl>
          </a:graphicData>
        </a:graphic>
      </p:graphicFrame>
      <p:sp>
        <p:nvSpPr>
          <p:cNvPr id="5" name="TextBox 4">
            <a:extLst>
              <a:ext uri="{FF2B5EF4-FFF2-40B4-BE49-F238E27FC236}">
                <a16:creationId xmlns:a16="http://schemas.microsoft.com/office/drawing/2014/main" id="{27B025D0-1F17-9DFE-492A-3C1E476B52DA}"/>
              </a:ext>
            </a:extLst>
          </p:cNvPr>
          <p:cNvSpPr txBox="1"/>
          <p:nvPr/>
        </p:nvSpPr>
        <p:spPr>
          <a:xfrm>
            <a:off x="117983" y="4446567"/>
            <a:ext cx="12074017" cy="2277547"/>
          </a:xfrm>
          <a:prstGeom prst="rect">
            <a:avLst/>
          </a:prstGeom>
          <a:noFill/>
        </p:spPr>
        <p:txBody>
          <a:bodyPr wrap="square" rtlCol="0">
            <a:spAutoFit/>
          </a:bodyPr>
          <a:lstStyle/>
          <a:p>
            <a:r>
              <a:rPr lang="en-US" dirty="0"/>
              <a:t>Unadjusted odds ratio and adjusted odds ratio for preterm births and composite morbidity conferred by each 0.01 increase in the SVI component/theme</a:t>
            </a:r>
            <a:r>
              <a:rPr lang="en-US" baseline="30000" dirty="0"/>
              <a:t>4</a:t>
            </a:r>
            <a:r>
              <a:rPr lang="en-US" dirty="0"/>
              <a:t>.</a:t>
            </a:r>
            <a:endParaRPr lang="en-US" sz="1100" dirty="0"/>
          </a:p>
          <a:p>
            <a:pPr marL="285750" indent="-285750">
              <a:buFont typeface="Arial" panose="020B0604020202020204" pitchFamily="34" charset="0"/>
              <a:buChar char="•"/>
            </a:pPr>
            <a:endParaRPr lang="en-US" sz="1100" dirty="0"/>
          </a:p>
          <a:p>
            <a:r>
              <a:rPr lang="en-US" sz="1100" dirty="0"/>
              <a:t>Model A: All initial “A” models evaluating preterm birth as an outcome included Black race, tobacco smoking during pregnancy, chronic hypertension, any diagnosis of diabetes mellitus, a shortened mid-trimester cervical length, twin gestation, and male fetal sex. All initial “A” models evaluating composite major neonatal morbidity included Black race, tobacco smoking during pregnancy, any diagnosis of diabetes mellitus, twin gestation, small for gestational age.</a:t>
            </a:r>
          </a:p>
          <a:p>
            <a:r>
              <a:rPr lang="en-US" sz="1100" dirty="0"/>
              <a:t>Model B: All initial “B” models were identical to “A” models, but patient race was excluded from model inclusion.</a:t>
            </a:r>
          </a:p>
          <a:p>
            <a:endParaRPr lang="en-US" sz="1100" dirty="0"/>
          </a:p>
          <a:p>
            <a:r>
              <a:rPr lang="en-US" sz="1100" dirty="0">
                <a:effectLst/>
              </a:rPr>
              <a:t>Givens M, Teal EN, Patel V, </a:t>
            </a:r>
            <a:r>
              <a:rPr lang="en-US" sz="1100" dirty="0" err="1">
                <a:effectLst/>
              </a:rPr>
              <a:t>Manuck</a:t>
            </a:r>
            <a:r>
              <a:rPr lang="en-US" sz="1100" dirty="0">
                <a:effectLst/>
              </a:rPr>
              <a:t> TA. Preterm birth among pregnant women living in areas with high social vulnerability. </a:t>
            </a:r>
            <a:r>
              <a:rPr lang="en-US" sz="1100" i="1" dirty="0">
                <a:effectLst/>
              </a:rPr>
              <a:t>Am J </a:t>
            </a:r>
            <a:r>
              <a:rPr lang="en-US" sz="1100" i="1" dirty="0" err="1">
                <a:effectLst/>
              </a:rPr>
              <a:t>Obstet</a:t>
            </a:r>
            <a:r>
              <a:rPr lang="en-US" sz="1100" i="1" dirty="0">
                <a:effectLst/>
              </a:rPr>
              <a:t> </a:t>
            </a:r>
            <a:r>
              <a:rPr lang="en-US" sz="1100" i="1" dirty="0" err="1">
                <a:effectLst/>
              </a:rPr>
              <a:t>Gynecol</a:t>
            </a:r>
            <a:r>
              <a:rPr lang="en-US" sz="1100" i="1" dirty="0">
                <a:effectLst/>
              </a:rPr>
              <a:t> MFM</a:t>
            </a:r>
            <a:r>
              <a:rPr lang="en-US" sz="1100" dirty="0">
                <a:effectLst/>
              </a:rPr>
              <a:t>. 2021;3(5):100414. doi:</a:t>
            </a:r>
            <a:r>
              <a:rPr lang="en-US" sz="1100" dirty="0">
                <a:effectLst/>
                <a:hlinkClick r:id="rId3"/>
              </a:rPr>
              <a:t>10.1016/j.ajogmf.2021.100414</a:t>
            </a:r>
            <a:endParaRPr lang="en-US" sz="1100" dirty="0">
              <a:effectLst/>
            </a:endParaRPr>
          </a:p>
          <a:p>
            <a:endParaRPr lang="en-US" sz="1100" dirty="0"/>
          </a:p>
          <a:p>
            <a:endParaRPr lang="en-US" dirty="0"/>
          </a:p>
        </p:txBody>
      </p:sp>
    </p:spTree>
    <p:extLst>
      <p:ext uri="{BB962C8B-B14F-4D97-AF65-F5344CB8AC3E}">
        <p14:creationId xmlns:p14="http://schemas.microsoft.com/office/powerpoint/2010/main" val="10091184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49C6EE4-7B88-0F9F-84B8-B95E577E3092}"/>
              </a:ext>
            </a:extLst>
          </p:cNvPr>
          <p:cNvSpPr txBox="1">
            <a:spLocks noGrp="1"/>
          </p:cNvSpPr>
          <p:nvPr>
            <p:ph type="title" idx="4294967295"/>
          </p:nvPr>
        </p:nvSpPr>
        <p:spPr>
          <a:xfrm>
            <a:off x="1576735" y="281974"/>
            <a:ext cx="9038527"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Application of the SVI in Descriptive Epidemiology: SVI &amp; Preterm Birth (cont.)</a:t>
            </a:r>
          </a:p>
        </p:txBody>
      </p:sp>
      <p:graphicFrame>
        <p:nvGraphicFramePr>
          <p:cNvPr id="9" name="Table 8">
            <a:extLst>
              <a:ext uri="{FF2B5EF4-FFF2-40B4-BE49-F238E27FC236}">
                <a16:creationId xmlns:a16="http://schemas.microsoft.com/office/drawing/2014/main" id="{DEF42FE4-9D3E-EF0E-8F2E-43C2940E6EEC}"/>
              </a:ext>
            </a:extLst>
          </p:cNvPr>
          <p:cNvGraphicFramePr>
            <a:graphicFrameLocks noGrp="1"/>
          </p:cNvGraphicFramePr>
          <p:nvPr>
            <p:extLst>
              <p:ext uri="{D42A27DB-BD31-4B8C-83A1-F6EECF244321}">
                <p14:modId xmlns:p14="http://schemas.microsoft.com/office/powerpoint/2010/main" val="555075667"/>
              </p:ext>
            </p:extLst>
          </p:nvPr>
        </p:nvGraphicFramePr>
        <p:xfrm>
          <a:off x="1576736" y="1464120"/>
          <a:ext cx="9038527" cy="2739892"/>
        </p:xfrm>
        <a:graphic>
          <a:graphicData uri="http://schemas.openxmlformats.org/drawingml/2006/table">
            <a:tbl>
              <a:tblPr firstRow="1" firstCol="1" bandRow="1"/>
              <a:tblGrid>
                <a:gridCol w="3594924">
                  <a:extLst>
                    <a:ext uri="{9D8B030D-6E8A-4147-A177-3AD203B41FA5}">
                      <a16:colId xmlns:a16="http://schemas.microsoft.com/office/drawing/2014/main" val="3223137213"/>
                    </a:ext>
                  </a:extLst>
                </a:gridCol>
                <a:gridCol w="2107201">
                  <a:extLst>
                    <a:ext uri="{9D8B030D-6E8A-4147-A177-3AD203B41FA5}">
                      <a16:colId xmlns:a16="http://schemas.microsoft.com/office/drawing/2014/main" val="509914242"/>
                    </a:ext>
                  </a:extLst>
                </a:gridCol>
                <a:gridCol w="1668201">
                  <a:extLst>
                    <a:ext uri="{9D8B030D-6E8A-4147-A177-3AD203B41FA5}">
                      <a16:colId xmlns:a16="http://schemas.microsoft.com/office/drawing/2014/main" val="2829165863"/>
                    </a:ext>
                  </a:extLst>
                </a:gridCol>
                <a:gridCol w="1668201">
                  <a:extLst>
                    <a:ext uri="{9D8B030D-6E8A-4147-A177-3AD203B41FA5}">
                      <a16:colId xmlns:a16="http://schemas.microsoft.com/office/drawing/2014/main" val="3071150454"/>
                    </a:ext>
                  </a:extLst>
                </a:gridCol>
              </a:tblGrid>
              <a:tr h="386269">
                <a:tc rowSpan="2">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SVI Component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kern="100" dirty="0">
                          <a:solidFill>
                            <a:srgbClr val="0A5DAB"/>
                          </a:solidFill>
                          <a:effectLst/>
                          <a:latin typeface="Calibri" panose="020F0502020204030204" pitchFamily="34" charset="0"/>
                          <a:ea typeface="Calibri" panose="020F0502020204030204" pitchFamily="34" charset="0"/>
                          <a:cs typeface="Times New Roman" panose="02020603050405020304" pitchFamily="18" charset="0"/>
                        </a:rPr>
                        <a:t>Theme 4: housing type and transportation</a:t>
                      </a:r>
                      <a:endParaRPr lang="en-US" sz="1600" kern="100" dirty="0">
                        <a:solidFill>
                          <a:srgbClr val="0A5DA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Unadjusted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Adjusted Analyses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50171369"/>
                  </a:ext>
                </a:extLst>
              </a:tr>
              <a:tr h="808547">
                <a:tc vMerge="1">
                  <a:txBody>
                    <a:bodyPr/>
                    <a:lstStyle/>
                    <a:p>
                      <a:endParaRPr lang="en-US"/>
                    </a:p>
                  </a:txBody>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Model A aOR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Model B aOR (95% CI)</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038516"/>
                  </a:ext>
                </a:extLst>
              </a:tr>
              <a:tr h="386269">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&lt;37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1.25 (1.09-1.45)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1.22 (1.04-1.42)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1.25 (1.07-1.45)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379720"/>
                  </a:ext>
                </a:extLst>
              </a:tr>
              <a:tr h="386269">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&lt;34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1.50 (1.19-1.87)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1.28 (1.01-1.63)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1.44 (1.14-1.82)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666635"/>
                  </a:ext>
                </a:extLst>
              </a:tr>
              <a:tr h="386269">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Preterm birth at &lt;28 0/7 wk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1.82 (1.24-2.68)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1.40 (0.93-2.10)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1.62 (1.11-2.44)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227986"/>
                  </a:ext>
                </a:extLst>
              </a:tr>
              <a:tr h="386269">
                <a:tc>
                  <a:txBody>
                    <a:bodyPr/>
                    <a:lstStyle/>
                    <a:p>
                      <a:pPr marL="0" marR="0" algn="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Composite major neonatal morbidity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1.87 (1.35-2.59)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1.47 (1.05-2.07)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1.74 (1.25-2.43)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591007"/>
                  </a:ext>
                </a:extLst>
              </a:tr>
            </a:tbl>
          </a:graphicData>
        </a:graphic>
      </p:graphicFrame>
      <p:sp>
        <p:nvSpPr>
          <p:cNvPr id="5" name="TextBox 4">
            <a:extLst>
              <a:ext uri="{FF2B5EF4-FFF2-40B4-BE49-F238E27FC236}">
                <a16:creationId xmlns:a16="http://schemas.microsoft.com/office/drawing/2014/main" id="{27B025D0-1F17-9DFE-492A-3C1E476B52DA}"/>
              </a:ext>
            </a:extLst>
          </p:cNvPr>
          <p:cNvSpPr txBox="1"/>
          <p:nvPr/>
        </p:nvSpPr>
        <p:spPr>
          <a:xfrm>
            <a:off x="117983" y="4446567"/>
            <a:ext cx="12074017" cy="2277547"/>
          </a:xfrm>
          <a:prstGeom prst="rect">
            <a:avLst/>
          </a:prstGeom>
          <a:noFill/>
        </p:spPr>
        <p:txBody>
          <a:bodyPr wrap="square" rtlCol="0">
            <a:spAutoFit/>
          </a:bodyPr>
          <a:lstStyle/>
          <a:p>
            <a:r>
              <a:rPr lang="en-US" dirty="0"/>
              <a:t>Unadjusted odds ratio and adjusted odds ratio for preterm births and composite morbidity conferred by each 0.01 increase in the SVI component/theme</a:t>
            </a:r>
            <a:r>
              <a:rPr lang="en-US" baseline="30000" dirty="0"/>
              <a:t>4</a:t>
            </a:r>
            <a:r>
              <a:rPr lang="en-US" dirty="0"/>
              <a:t>.</a:t>
            </a:r>
            <a:endParaRPr lang="en-US" sz="1100" dirty="0"/>
          </a:p>
          <a:p>
            <a:pPr marL="285750" indent="-285750">
              <a:buFont typeface="Arial" panose="020B0604020202020204" pitchFamily="34" charset="0"/>
              <a:buChar char="•"/>
            </a:pPr>
            <a:endParaRPr lang="en-US" sz="1100" dirty="0"/>
          </a:p>
          <a:p>
            <a:r>
              <a:rPr lang="en-US" sz="1100" dirty="0"/>
              <a:t>Model A: All initial “A” models evaluating preterm birth as an outcome included Black race, tobacco smoking during pregnancy, chronic hypertension, any diagnosis of diabetes mellitus, a shortened mid-trimester cervical length, twin gestation, and male fetal sex. All initial “A” models evaluating composite major neonatal morbidity included Black race, tobacco smoking during pregnancy, any diagnosis of diabetes mellitus, twin gestation, small for gestational age.</a:t>
            </a:r>
          </a:p>
          <a:p>
            <a:r>
              <a:rPr lang="en-US" sz="1100" dirty="0"/>
              <a:t>Model B: All initial “B” models were identical to “A” models, but patient race was excluded from model inclusion. </a:t>
            </a:r>
          </a:p>
          <a:p>
            <a:endParaRPr lang="en-US" sz="1100" dirty="0"/>
          </a:p>
          <a:p>
            <a:r>
              <a:rPr lang="en-US" sz="1100" dirty="0">
                <a:effectLst/>
              </a:rPr>
              <a:t>Givens M, Teal EN, Patel V, </a:t>
            </a:r>
            <a:r>
              <a:rPr lang="en-US" sz="1100" dirty="0" err="1">
                <a:effectLst/>
              </a:rPr>
              <a:t>Manuck</a:t>
            </a:r>
            <a:r>
              <a:rPr lang="en-US" sz="1100" dirty="0">
                <a:effectLst/>
              </a:rPr>
              <a:t> TA. Preterm birth among pregnant women living in areas with high social vulnerability. </a:t>
            </a:r>
            <a:r>
              <a:rPr lang="en-US" sz="1100" i="1" dirty="0">
                <a:effectLst/>
              </a:rPr>
              <a:t>Am J </a:t>
            </a:r>
            <a:r>
              <a:rPr lang="en-US" sz="1100" i="1" dirty="0" err="1">
                <a:effectLst/>
              </a:rPr>
              <a:t>Obstet</a:t>
            </a:r>
            <a:r>
              <a:rPr lang="en-US" sz="1100" i="1" dirty="0">
                <a:effectLst/>
              </a:rPr>
              <a:t> </a:t>
            </a:r>
            <a:r>
              <a:rPr lang="en-US" sz="1100" i="1" dirty="0" err="1">
                <a:effectLst/>
              </a:rPr>
              <a:t>Gynecol</a:t>
            </a:r>
            <a:r>
              <a:rPr lang="en-US" sz="1100" i="1" dirty="0">
                <a:effectLst/>
              </a:rPr>
              <a:t> MFM</a:t>
            </a:r>
            <a:r>
              <a:rPr lang="en-US" sz="1100" dirty="0">
                <a:effectLst/>
              </a:rPr>
              <a:t>. 2021;3(5):100414. doi:</a:t>
            </a:r>
            <a:r>
              <a:rPr lang="en-US" sz="1100" dirty="0">
                <a:effectLst/>
                <a:hlinkClick r:id="rId3"/>
              </a:rPr>
              <a:t>10.1016/j.ajogmf.2021.100414</a:t>
            </a:r>
            <a:endParaRPr lang="en-US" sz="1100" dirty="0">
              <a:effectLst/>
            </a:endParaRPr>
          </a:p>
          <a:p>
            <a:endParaRPr lang="en-US" sz="1100" dirty="0"/>
          </a:p>
          <a:p>
            <a:endParaRPr lang="en-US" dirty="0"/>
          </a:p>
        </p:txBody>
      </p:sp>
    </p:spTree>
    <p:extLst>
      <p:ext uri="{BB962C8B-B14F-4D97-AF65-F5344CB8AC3E}">
        <p14:creationId xmlns:p14="http://schemas.microsoft.com/office/powerpoint/2010/main" val="126742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C012DB-678A-9349-FA57-30197CD96E5C}"/>
              </a:ext>
            </a:extLst>
          </p:cNvPr>
          <p:cNvSpPr txBox="1">
            <a:spLocks noGrp="1"/>
          </p:cNvSpPr>
          <p:nvPr>
            <p:ph type="title" idx="4294967295"/>
          </p:nvPr>
        </p:nvSpPr>
        <p:spPr>
          <a:xfrm>
            <a:off x="1458410" y="2335113"/>
            <a:ext cx="91126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A5DAB"/>
                </a:solidFill>
                <a:effectLst/>
                <a:uLnTx/>
                <a:uFillTx/>
                <a:latin typeface="Calibri"/>
                <a:ea typeface="+mn-ea"/>
                <a:cs typeface="Calibri"/>
              </a:rPr>
              <a:t>What are some other ways these SVI data can be used for public health?</a:t>
            </a:r>
          </a:p>
        </p:txBody>
      </p:sp>
      <p:cxnSp>
        <p:nvCxnSpPr>
          <p:cNvPr id="9" name="Straight Connector 8">
            <a:extLst>
              <a:ext uri="{FF2B5EF4-FFF2-40B4-BE49-F238E27FC236}">
                <a16:creationId xmlns:a16="http://schemas.microsoft.com/office/drawing/2014/main" id="{33F84764-DA25-E3D6-7B46-D026ABD86523}"/>
              </a:ext>
              <a:ext uri="{C183D7F6-B498-43B3-948B-1728B52AA6E4}">
                <adec:decorative xmlns:adec="http://schemas.microsoft.com/office/drawing/2017/decorative" val="1"/>
              </a:ext>
            </a:extLst>
          </p:cNvPr>
          <p:cNvCxnSpPr>
            <a:cxnSpLocks/>
          </p:cNvCxnSpPr>
          <p:nvPr/>
        </p:nvCxnSpPr>
        <p:spPr>
          <a:xfrm>
            <a:off x="1458411" y="4906327"/>
            <a:ext cx="9753600" cy="0"/>
          </a:xfrm>
          <a:prstGeom prst="line">
            <a:avLst/>
          </a:prstGeom>
          <a:noFill/>
          <a:ln w="76200" cap="flat" cmpd="sng" algn="ctr">
            <a:solidFill>
              <a:srgbClr val="000000"/>
            </a:solidFill>
            <a:prstDash val="solid"/>
          </a:ln>
          <a:effectLst/>
        </p:spPr>
      </p:cxnSp>
      <p:cxnSp>
        <p:nvCxnSpPr>
          <p:cNvPr id="10" name="Straight Connector 9">
            <a:extLst>
              <a:ext uri="{FF2B5EF4-FFF2-40B4-BE49-F238E27FC236}">
                <a16:creationId xmlns:a16="http://schemas.microsoft.com/office/drawing/2014/main" id="{E398C2FE-B56D-256F-36F7-2D959C9F3F81}"/>
              </a:ext>
              <a:ext uri="{C183D7F6-B498-43B3-948B-1728B52AA6E4}">
                <adec:decorative xmlns:adec="http://schemas.microsoft.com/office/drawing/2017/decorative" val="1"/>
              </a:ext>
            </a:extLst>
          </p:cNvPr>
          <p:cNvCxnSpPr/>
          <p:nvPr/>
        </p:nvCxnSpPr>
        <p:spPr>
          <a:xfrm>
            <a:off x="10733589" y="1951672"/>
            <a:ext cx="0" cy="3413760"/>
          </a:xfrm>
          <a:prstGeom prst="line">
            <a:avLst/>
          </a:prstGeom>
          <a:noFill/>
          <a:ln w="76200" cap="flat" cmpd="sng" algn="ctr">
            <a:solidFill>
              <a:srgbClr val="000000"/>
            </a:solidFill>
            <a:prstDash val="solid"/>
          </a:ln>
          <a:effectLst/>
        </p:spPr>
      </p:cxnSp>
    </p:spTree>
    <p:extLst>
      <p:ext uri="{BB962C8B-B14F-4D97-AF65-F5344CB8AC3E}">
        <p14:creationId xmlns:p14="http://schemas.microsoft.com/office/powerpoint/2010/main" val="11103674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2D354A7-28E4-CD03-E892-52027A0394A4}"/>
              </a:ext>
            </a:extLst>
          </p:cNvPr>
          <p:cNvSpPr txBox="1">
            <a:spLocks noGrp="1"/>
          </p:cNvSpPr>
          <p:nvPr>
            <p:ph type="title" idx="4294967295"/>
          </p:nvPr>
        </p:nvSpPr>
        <p:spPr>
          <a:xfrm>
            <a:off x="468438" y="157019"/>
            <a:ext cx="11255123"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A5DAB"/>
                </a:solidFill>
                <a:effectLst/>
                <a:uLnTx/>
                <a:uFillTx/>
                <a:latin typeface="Calibri" pitchFamily="34" charset="0"/>
                <a:ea typeface="+mj-ea"/>
                <a:cs typeface="+mj-cs"/>
              </a:rPr>
              <a:t>What are some ways these data can be used for public health?</a:t>
            </a:r>
          </a:p>
        </p:txBody>
      </p:sp>
      <p:pic>
        <p:nvPicPr>
          <p:cNvPr id="3" name="Picture 2" descr="Cover page of guidance document Planning for an Emergency: Strategies for identifying and Engaging At-Rick Groups.">
            <a:extLst>
              <a:ext uri="{FF2B5EF4-FFF2-40B4-BE49-F238E27FC236}">
                <a16:creationId xmlns:a16="http://schemas.microsoft.com/office/drawing/2014/main" id="{FDDA2530-20C2-E141-EE8C-D9F139CDB6AE}"/>
              </a:ext>
            </a:extLst>
          </p:cNvPr>
          <p:cNvPicPr>
            <a:picLocks noChangeAspect="1"/>
          </p:cNvPicPr>
          <p:nvPr/>
        </p:nvPicPr>
        <p:blipFill>
          <a:blip r:embed="rId3"/>
          <a:stretch>
            <a:fillRect/>
          </a:stretch>
        </p:blipFill>
        <p:spPr>
          <a:xfrm>
            <a:off x="794105" y="1267023"/>
            <a:ext cx="3559658" cy="4727377"/>
          </a:xfrm>
          <a:prstGeom prst="rect">
            <a:avLst/>
          </a:prstGeom>
        </p:spPr>
      </p:pic>
      <p:sp>
        <p:nvSpPr>
          <p:cNvPr id="4" name="Content Placeholder 4">
            <a:extLst>
              <a:ext uri="{FF2B5EF4-FFF2-40B4-BE49-F238E27FC236}">
                <a16:creationId xmlns:a16="http://schemas.microsoft.com/office/drawing/2014/main" id="{20F623AF-64CF-8366-E5F0-2B0D8DD00A21}"/>
              </a:ext>
            </a:extLst>
          </p:cNvPr>
          <p:cNvSpPr txBox="1">
            <a:spLocks/>
          </p:cNvSpPr>
          <p:nvPr/>
        </p:nvSpPr>
        <p:spPr bwMode="auto">
          <a:xfrm>
            <a:off x="4655127" y="1034473"/>
            <a:ext cx="7370618" cy="56064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304792" indent="-304792" algn="l" defTabSz="914400" rtl="0" eaLnBrk="1" latinLnBrk="0" hangingPunct="1">
              <a:lnSpc>
                <a:spcPct val="90000"/>
              </a:lnSpc>
              <a:spcBef>
                <a:spcPts val="1000"/>
              </a:spcBef>
              <a:buClr>
                <a:srgbClr val="008265"/>
              </a:buClr>
              <a:buSzPct val="75000"/>
              <a:buFont typeface="Wingdings" panose="05000000000000000000" pitchFamily="2" charset="2"/>
              <a:buChar char="§"/>
              <a:defRPr sz="3200" b="1" kern="1200" baseline="0">
                <a:solidFill>
                  <a:srgbClr val="000000"/>
                </a:solidFill>
                <a:latin typeface="Calibri" pitchFamily="34" charset="0"/>
                <a:ea typeface="+mn-ea"/>
                <a:cs typeface="+mn-cs"/>
              </a:defRPr>
            </a:lvl1pPr>
            <a:lvl2pPr marL="853419" indent="-304792" algn="l" defTabSz="914400" rtl="0" eaLnBrk="1" latinLnBrk="0" hangingPunct="1">
              <a:lnSpc>
                <a:spcPct val="90000"/>
              </a:lnSpc>
              <a:spcBef>
                <a:spcPts val="500"/>
              </a:spcBef>
              <a:buClr>
                <a:srgbClr val="008265"/>
              </a:buClr>
              <a:buSzPct val="75000"/>
              <a:buFont typeface="Arial" panose="020B0604020202020204" pitchFamily="34" charset="0"/>
              <a:buChar char="•"/>
              <a:defRPr sz="2667" kern="1200">
                <a:solidFill>
                  <a:srgbClr val="000000"/>
                </a:solidFill>
                <a:latin typeface="+mn-lt"/>
                <a:ea typeface="+mn-ea"/>
                <a:cs typeface="+mn-cs"/>
              </a:defRPr>
            </a:lvl2pPr>
            <a:lvl3pPr marL="1295368" indent="0" algn="l" defTabSz="914400" rtl="0" eaLnBrk="1" latinLnBrk="0" hangingPunct="1">
              <a:lnSpc>
                <a:spcPct val="90000"/>
              </a:lnSpc>
              <a:spcBef>
                <a:spcPts val="500"/>
              </a:spcBef>
              <a:buClr>
                <a:srgbClr val="008265"/>
              </a:buClr>
              <a:buSzPct val="75000"/>
              <a:buFont typeface="Wingdings" panose="05000000000000000000" pitchFamily="2" charset="2"/>
              <a:buNone/>
              <a:defRPr sz="2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bg1"/>
              </a:buClr>
              <a:buSzPct val="70000"/>
              <a:buFont typeface="Courier New" pitchFamily="49" charset="0"/>
              <a:buChar char="o"/>
              <a:defRPr sz="2400" kern="1200" baseline="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bg1"/>
              </a:buClr>
              <a:buSzPct val="70000"/>
              <a:buFont typeface="Arial" pitchFamily="34" charset="0"/>
              <a:buChar char="•"/>
              <a:defRPr sz="2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dirty="0"/>
              <a:t>Surveillance</a:t>
            </a:r>
          </a:p>
          <a:p>
            <a:pPr lvl="1">
              <a:spcBef>
                <a:spcPct val="0"/>
              </a:spcBef>
            </a:pPr>
            <a:r>
              <a:rPr lang="en-US" altLang="en-US" sz="2000" dirty="0">
                <a:latin typeface="Calibri" panose="020F0502020204030204" pitchFamily="34" charset="0"/>
              </a:rPr>
              <a:t>Identify areas with socially vulnerable populations</a:t>
            </a:r>
          </a:p>
          <a:p>
            <a:pPr lvl="1">
              <a:spcBef>
                <a:spcPct val="0"/>
              </a:spcBef>
            </a:pPr>
            <a:r>
              <a:rPr lang="en-US" altLang="en-US" sz="2000" dirty="0">
                <a:latin typeface="Calibri" panose="020F0502020204030204" pitchFamily="34" charset="0"/>
              </a:rPr>
              <a:t>Target interventions</a:t>
            </a:r>
          </a:p>
          <a:p>
            <a:pPr lvl="1">
              <a:spcBef>
                <a:spcPct val="0"/>
              </a:spcBef>
            </a:pPr>
            <a:r>
              <a:rPr lang="en-US" altLang="en-US" sz="2000" dirty="0">
                <a:latin typeface="Calibri" panose="020F0502020204030204" pitchFamily="34" charset="0"/>
              </a:rPr>
              <a:t>Evaluate progress</a:t>
            </a:r>
          </a:p>
          <a:p>
            <a:pPr>
              <a:spcBef>
                <a:spcPct val="0"/>
              </a:spcBef>
            </a:pPr>
            <a:r>
              <a:rPr lang="en-US" altLang="en-US" sz="2533" dirty="0"/>
              <a:t>Descriptive Data</a:t>
            </a:r>
          </a:p>
          <a:p>
            <a:pPr lvl="1">
              <a:spcBef>
                <a:spcPct val="0"/>
              </a:spcBef>
            </a:pPr>
            <a:r>
              <a:rPr lang="en-US" altLang="en-US" sz="2000" dirty="0">
                <a:latin typeface="Calibri" panose="020F0502020204030204" pitchFamily="34" charset="0"/>
              </a:rPr>
              <a:t>Characterize health outcomes in the context of community level social determinants and vulnerability</a:t>
            </a:r>
          </a:p>
          <a:p>
            <a:pPr>
              <a:spcBef>
                <a:spcPct val="0"/>
              </a:spcBef>
            </a:pPr>
            <a:r>
              <a:rPr lang="en-US" altLang="en-US" sz="2533" dirty="0"/>
              <a:t>Etiologic Data</a:t>
            </a:r>
          </a:p>
          <a:p>
            <a:pPr lvl="1">
              <a:spcBef>
                <a:spcPct val="0"/>
              </a:spcBef>
            </a:pPr>
            <a:r>
              <a:rPr lang="en-US" altLang="en-US" sz="2000" dirty="0">
                <a:latin typeface="Calibri" panose="020F0502020204030204" pitchFamily="34" charset="0"/>
              </a:rPr>
              <a:t>Assess mediating and moderating mechanisms in more complex analyses (e.g., multivariable regression models of risk ratios vs risk differences)</a:t>
            </a:r>
            <a:endParaRPr lang="en-US" altLang="en-US" dirty="0"/>
          </a:p>
          <a:p>
            <a:pPr>
              <a:spcBef>
                <a:spcPct val="0"/>
              </a:spcBef>
            </a:pPr>
            <a:r>
              <a:rPr lang="en-US" altLang="en-US" sz="2600" dirty="0"/>
              <a:t>Facilitate Decision-Making</a:t>
            </a:r>
          </a:p>
          <a:p>
            <a:pPr lvl="1">
              <a:spcBef>
                <a:spcPct val="0"/>
              </a:spcBef>
            </a:pPr>
            <a:r>
              <a:rPr lang="en-US" altLang="en-US" sz="2000" dirty="0">
                <a:latin typeface="Calibri" panose="020F0502020204030204" pitchFamily="34" charset="0"/>
              </a:rPr>
              <a:t>Help with emergency preparedness, response, recovery, and mitigation (see guidance to the left)</a:t>
            </a:r>
          </a:p>
          <a:p>
            <a:pPr lvl="1">
              <a:spcBef>
                <a:spcPct val="0"/>
              </a:spcBef>
            </a:pPr>
            <a:r>
              <a:rPr lang="en-US" altLang="en-US" sz="2000" dirty="0">
                <a:latin typeface="Calibri" panose="020F0502020204030204" pitchFamily="34" charset="0"/>
              </a:rPr>
              <a:t>Combine the SVI with other data resources (hazard, hospital or nursing home locations) and analyze data to prioritize funding and actions</a:t>
            </a:r>
          </a:p>
          <a:p>
            <a:pPr marL="628650" lvl="1">
              <a:spcBef>
                <a:spcPct val="0"/>
              </a:spcBef>
            </a:pPr>
            <a:endParaRPr lang="en-US" altLang="en-US" dirty="0"/>
          </a:p>
        </p:txBody>
      </p:sp>
    </p:spTree>
    <p:extLst>
      <p:ext uri="{BB962C8B-B14F-4D97-AF65-F5344CB8AC3E}">
        <p14:creationId xmlns:p14="http://schemas.microsoft.com/office/powerpoint/2010/main" val="23232406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2D354A7-28E4-CD03-E892-52027A0394A4}"/>
              </a:ext>
            </a:extLst>
          </p:cNvPr>
          <p:cNvSpPr txBox="1">
            <a:spLocks noGrp="1"/>
          </p:cNvSpPr>
          <p:nvPr>
            <p:ph type="title" idx="4294967295"/>
          </p:nvPr>
        </p:nvSpPr>
        <p:spPr>
          <a:xfrm>
            <a:off x="468438" y="157019"/>
            <a:ext cx="11255123"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A5DAB"/>
                </a:solidFill>
                <a:effectLst/>
                <a:uLnTx/>
                <a:uFillTx/>
                <a:latin typeface="Calibri" pitchFamily="34" charset="0"/>
                <a:ea typeface="+mj-ea"/>
                <a:cs typeface="+mj-cs"/>
              </a:rPr>
              <a:t>Activity: Create your own Concept Map using the SVI</a:t>
            </a:r>
          </a:p>
        </p:txBody>
      </p:sp>
      <p:pic>
        <p:nvPicPr>
          <p:cNvPr id="6" name="Picture 6" descr="Example of a concept map with lines and arrows connecting words or phrases.">
            <a:extLst>
              <a:ext uri="{FF2B5EF4-FFF2-40B4-BE49-F238E27FC236}">
                <a16:creationId xmlns:a16="http://schemas.microsoft.com/office/drawing/2014/main" id="{7F2025E0-3928-EB6F-B867-B63E8993D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64" y="1459106"/>
            <a:ext cx="5877435" cy="4239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7C54C5-9E52-A9F8-4710-374F8031E2B0}"/>
              </a:ext>
            </a:extLst>
          </p:cNvPr>
          <p:cNvSpPr txBox="1"/>
          <p:nvPr/>
        </p:nvSpPr>
        <p:spPr>
          <a:xfrm>
            <a:off x="6334844" y="1912885"/>
            <a:ext cx="5638592" cy="3785652"/>
          </a:xfrm>
          <a:prstGeom prst="rect">
            <a:avLst/>
          </a:prstGeom>
          <a:noFill/>
        </p:spPr>
        <p:txBody>
          <a:bodyPr wrap="square">
            <a:spAutoFit/>
          </a:bodyPr>
          <a:lstStyle/>
          <a:p>
            <a:r>
              <a:rPr lang="en-US" sz="2400" b="1" dirty="0">
                <a:latin typeface="Calibri "/>
              </a:rPr>
              <a:t>Goals of Concept Mapping</a:t>
            </a:r>
            <a:r>
              <a:rPr lang="en-US" sz="2400" dirty="0">
                <a:latin typeface="Calibri "/>
              </a:rPr>
              <a:t>:</a:t>
            </a:r>
          </a:p>
          <a:p>
            <a:pPr marL="457200" indent="-457200">
              <a:buAutoNum type="arabicPeriod"/>
            </a:pPr>
            <a:r>
              <a:rPr lang="en-US" sz="2400" dirty="0">
                <a:latin typeface="Calibri "/>
              </a:rPr>
              <a:t>To create a graphical representation of relationships between concepts</a:t>
            </a:r>
          </a:p>
          <a:p>
            <a:pPr marL="457200" indent="-457200">
              <a:buAutoNum type="arabicPeriod"/>
            </a:pPr>
            <a:r>
              <a:rPr lang="en-US" sz="2400" dirty="0">
                <a:latin typeface="Calibri "/>
              </a:rPr>
              <a:t>To develop a tool for brainstorming the connections between variables, deep dive into a research questions, and to tease out complex structures</a:t>
            </a:r>
          </a:p>
          <a:p>
            <a:pPr marL="457200" indent="-457200">
              <a:buAutoNum type="arabicPeriod"/>
            </a:pPr>
            <a:r>
              <a:rPr lang="en-US" sz="2400" dirty="0">
                <a:latin typeface="Calibri "/>
              </a:rPr>
              <a:t>To Connect research topic to the SVI</a:t>
            </a:r>
          </a:p>
          <a:p>
            <a:pPr marL="285750" indent="-285750">
              <a:buFont typeface="Arial" panose="020B0604020202020204" pitchFamily="34" charset="0"/>
              <a:buChar char="•"/>
            </a:pPr>
            <a:endParaRPr lang="en-US" sz="2400" dirty="0">
              <a:latin typeface="Calibri "/>
            </a:endParaRPr>
          </a:p>
          <a:p>
            <a:pPr algn="ctr"/>
            <a:r>
              <a:rPr lang="en-US" sz="2400" dirty="0">
                <a:latin typeface="Calibri "/>
                <a:hlinkClick r:id="rId4"/>
              </a:rPr>
              <a:t>Google Drive Link</a:t>
            </a:r>
            <a:endParaRPr lang="en-US" sz="2400" dirty="0">
              <a:latin typeface="Calibri "/>
            </a:endParaRPr>
          </a:p>
        </p:txBody>
      </p:sp>
    </p:spTree>
    <p:extLst>
      <p:ext uri="{BB962C8B-B14F-4D97-AF65-F5344CB8AC3E}">
        <p14:creationId xmlns:p14="http://schemas.microsoft.com/office/powerpoint/2010/main" val="3090138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2D354A7-28E4-CD03-E892-52027A0394A4}"/>
              </a:ext>
            </a:extLst>
          </p:cNvPr>
          <p:cNvSpPr txBox="1">
            <a:spLocks noGrp="1"/>
          </p:cNvSpPr>
          <p:nvPr>
            <p:ph type="title" idx="4294967295"/>
          </p:nvPr>
        </p:nvSpPr>
        <p:spPr>
          <a:xfrm>
            <a:off x="468438" y="157019"/>
            <a:ext cx="11255123"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A5DAB"/>
                </a:solidFill>
                <a:effectLst/>
                <a:uLnTx/>
                <a:uFillTx/>
                <a:latin typeface="Calibri" pitchFamily="34" charset="0"/>
                <a:ea typeface="+mj-ea"/>
                <a:cs typeface="+mj-cs"/>
              </a:rPr>
              <a:t>References</a:t>
            </a:r>
          </a:p>
        </p:txBody>
      </p:sp>
      <p:sp>
        <p:nvSpPr>
          <p:cNvPr id="4" name="TextBox 3">
            <a:extLst>
              <a:ext uri="{FF2B5EF4-FFF2-40B4-BE49-F238E27FC236}">
                <a16:creationId xmlns:a16="http://schemas.microsoft.com/office/drawing/2014/main" id="{2146D182-5C1C-EB30-BF0B-81237BC808F9}"/>
              </a:ext>
            </a:extLst>
          </p:cNvPr>
          <p:cNvSpPr txBox="1"/>
          <p:nvPr/>
        </p:nvSpPr>
        <p:spPr>
          <a:xfrm>
            <a:off x="228600" y="1166843"/>
            <a:ext cx="11963400" cy="2492990"/>
          </a:xfrm>
          <a:prstGeom prst="rect">
            <a:avLst/>
          </a:prstGeom>
          <a:noFill/>
        </p:spPr>
        <p:txBody>
          <a:bodyPr wrap="square">
            <a:spAutoFit/>
          </a:bodyPr>
          <a:lstStyle/>
          <a:p>
            <a:pPr marL="342900" indent="-342900">
              <a:buFont typeface="+mj-lt"/>
              <a:buAutoNum type="arabicPeriod"/>
            </a:pPr>
            <a:r>
              <a:rPr lang="en-US" sz="1800" dirty="0"/>
              <a:t>Flanagan BE, </a:t>
            </a:r>
            <a:r>
              <a:rPr lang="en-US" sz="1800" dirty="0" err="1"/>
              <a:t>Hallisey</a:t>
            </a:r>
            <a:r>
              <a:rPr lang="en-US" sz="1800" dirty="0"/>
              <a:t> EJ, Adams E, Lavery A. Measuring Community Vulnerability to Natural and Anthropogenic Hazards: The Centers for Disease Control and Prevention’s Social Vulnerability Index. </a:t>
            </a:r>
            <a:r>
              <a:rPr lang="en-US" sz="1800" i="1" dirty="0"/>
              <a:t>J Environ Health</a:t>
            </a:r>
            <a:r>
              <a:rPr lang="en-US" sz="1800" dirty="0"/>
              <a:t>. 2018;80(10):34-36.</a:t>
            </a:r>
          </a:p>
          <a:p>
            <a:pPr marL="342900" indent="-342900">
              <a:spcBef>
                <a:spcPts val="1200"/>
              </a:spcBef>
              <a:buFont typeface="+mj-lt"/>
              <a:buAutoNum type="arabicPeriod"/>
            </a:pPr>
            <a:r>
              <a:rPr lang="en-US" sz="1800" dirty="0"/>
              <a:t>Agency for Toxic Substances and Disease Registry. (2018). The social vulnerability index. Retrieved from </a:t>
            </a:r>
            <a:r>
              <a:rPr lang="en-US" sz="1800" dirty="0">
                <a:hlinkClick r:id="rId3"/>
              </a:rPr>
              <a:t>http://svi.cdc.gov</a:t>
            </a:r>
            <a:endParaRPr lang="en-US" sz="1800" dirty="0"/>
          </a:p>
          <a:p>
            <a:pPr marL="342900" indent="-342900">
              <a:spcBef>
                <a:spcPts val="1200"/>
              </a:spcBef>
              <a:buFont typeface="+mj-lt"/>
              <a:buAutoNum type="arabicPeriod"/>
            </a:pPr>
            <a:r>
              <a:rPr lang="en-US" sz="1800" dirty="0"/>
              <a:t>Bhuiyan MAN, Davis TC, Arnold CL, et al. Using the social vulnerability index to assess COVID-19 vaccine uptake in Louisiana. </a:t>
            </a:r>
            <a:r>
              <a:rPr lang="en-US" sz="1800" i="1" dirty="0" err="1"/>
              <a:t>GeoJournal</a:t>
            </a:r>
            <a:r>
              <a:rPr lang="en-US" sz="1800" dirty="0"/>
              <a:t>. 2023;88(3):3239-3248. doi:10.1007/s10708-022-10802-5 </a:t>
            </a:r>
          </a:p>
          <a:p>
            <a:pPr marL="342900" indent="-342900">
              <a:spcBef>
                <a:spcPts val="1200"/>
              </a:spcBef>
              <a:buFont typeface="+mj-lt"/>
              <a:buAutoNum type="arabicPeriod"/>
            </a:pPr>
            <a:r>
              <a:rPr lang="en-US" sz="1800" dirty="0">
                <a:effectLst/>
              </a:rPr>
              <a:t>Givens M, Teal EN, Patel V, </a:t>
            </a:r>
            <a:r>
              <a:rPr lang="en-US" sz="1800" dirty="0" err="1">
                <a:effectLst/>
              </a:rPr>
              <a:t>Manuck</a:t>
            </a:r>
            <a:r>
              <a:rPr lang="en-US" sz="1800" dirty="0">
                <a:effectLst/>
              </a:rPr>
              <a:t> TA. Preterm birth among pregnant women living in areas with high social vulnerability. </a:t>
            </a:r>
            <a:r>
              <a:rPr lang="en-US" sz="1800" i="1" dirty="0">
                <a:effectLst/>
              </a:rPr>
              <a:t>Am J </a:t>
            </a:r>
            <a:r>
              <a:rPr lang="en-US" sz="1800" i="1" dirty="0" err="1">
                <a:effectLst/>
              </a:rPr>
              <a:t>Obstet</a:t>
            </a:r>
            <a:r>
              <a:rPr lang="en-US" sz="1800" i="1" dirty="0">
                <a:effectLst/>
              </a:rPr>
              <a:t> </a:t>
            </a:r>
            <a:r>
              <a:rPr lang="en-US" sz="1800" i="1" dirty="0" err="1">
                <a:effectLst/>
              </a:rPr>
              <a:t>Gynecol</a:t>
            </a:r>
            <a:r>
              <a:rPr lang="en-US" sz="1800" i="1" dirty="0">
                <a:effectLst/>
              </a:rPr>
              <a:t> MFM</a:t>
            </a:r>
            <a:r>
              <a:rPr lang="en-US" sz="1800" dirty="0">
                <a:effectLst/>
              </a:rPr>
              <a:t>. 2021;3(5):100414. doi:</a:t>
            </a:r>
            <a:r>
              <a:rPr lang="en-US" sz="1800" dirty="0">
                <a:effectLst/>
                <a:hlinkClick r:id="rId4"/>
              </a:rPr>
              <a:t>10.1016/j.ajogmf.2021.100414</a:t>
            </a:r>
            <a:endParaRPr lang="en-US" sz="1800" dirty="0">
              <a:effectLst/>
            </a:endParaRPr>
          </a:p>
        </p:txBody>
      </p:sp>
    </p:spTree>
    <p:extLst>
      <p:ext uri="{BB962C8B-B14F-4D97-AF65-F5344CB8AC3E}">
        <p14:creationId xmlns:p14="http://schemas.microsoft.com/office/powerpoint/2010/main" val="8066332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0C0619-5497-47B4-A43A-4DC7E1A3D6FC}"/>
              </a:ext>
            </a:extLst>
          </p:cNvPr>
          <p:cNvSpPr>
            <a:spLocks noGrp="1"/>
          </p:cNvSpPr>
          <p:nvPr>
            <p:ph type="title"/>
          </p:nvPr>
        </p:nvSpPr>
        <p:spPr>
          <a:xfrm>
            <a:off x="609600" y="402336"/>
            <a:ext cx="10972800" cy="1143000"/>
          </a:xfrm>
        </p:spPr>
        <p:txBody>
          <a:bodyPr/>
          <a:lstStyle/>
          <a:p>
            <a:r>
              <a:rPr lang="en-US" sz="3200" dirty="0">
                <a:solidFill>
                  <a:srgbClr val="000000"/>
                </a:solidFill>
              </a:rPr>
              <a:t>Today’s Agenda</a:t>
            </a:r>
          </a:p>
        </p:txBody>
      </p:sp>
      <p:sp>
        <p:nvSpPr>
          <p:cNvPr id="6" name="Content Placeholder 5">
            <a:extLst>
              <a:ext uri="{FF2B5EF4-FFF2-40B4-BE49-F238E27FC236}">
                <a16:creationId xmlns:a16="http://schemas.microsoft.com/office/drawing/2014/main" id="{459FFCE3-9655-40F9-2E3F-B996AE2F6556}"/>
              </a:ext>
            </a:extLst>
          </p:cNvPr>
          <p:cNvSpPr>
            <a:spLocks noGrp="1"/>
          </p:cNvSpPr>
          <p:nvPr>
            <p:ph idx="1"/>
          </p:nvPr>
        </p:nvSpPr>
        <p:spPr>
          <a:xfrm>
            <a:off x="609598" y="2021960"/>
            <a:ext cx="11209865" cy="4676633"/>
          </a:xfrm>
        </p:spPr>
        <p:txBody>
          <a:bodyPr/>
          <a:lstStyle/>
          <a:p>
            <a:pPr>
              <a:buClrTx/>
            </a:pPr>
            <a:r>
              <a:rPr lang="en-US" sz="2667" b="0" dirty="0"/>
              <a:t>Overview of the CDC/ATSDR Social Vulnerability Index (SVI)</a:t>
            </a:r>
          </a:p>
          <a:p>
            <a:pPr>
              <a:buClrTx/>
            </a:pPr>
            <a:endParaRPr lang="en-US" sz="2667" b="0" dirty="0"/>
          </a:p>
          <a:p>
            <a:pPr>
              <a:buClrTx/>
            </a:pPr>
            <a:r>
              <a:rPr lang="en-US" sz="2667" b="0" dirty="0"/>
              <a:t>Examples of SVI in Research</a:t>
            </a:r>
          </a:p>
          <a:p>
            <a:pPr marL="0" indent="0">
              <a:buClrTx/>
              <a:buNone/>
            </a:pPr>
            <a:endParaRPr lang="en-US" sz="2667" b="0" dirty="0"/>
          </a:p>
          <a:p>
            <a:pPr>
              <a:buClrTx/>
            </a:pPr>
            <a:r>
              <a:rPr lang="en-US" sz="2667" b="0" dirty="0"/>
              <a:t>Group Activity</a:t>
            </a:r>
          </a:p>
          <a:p>
            <a:pPr>
              <a:buClrTx/>
            </a:pPr>
            <a:endParaRPr lang="en-US" sz="2667" b="0" dirty="0"/>
          </a:p>
          <a:p>
            <a:pPr>
              <a:buClrTx/>
            </a:pPr>
            <a:r>
              <a:rPr lang="en-US" sz="2667" b="0" dirty="0"/>
              <a:t>Discussion</a:t>
            </a:r>
          </a:p>
        </p:txBody>
      </p:sp>
    </p:spTree>
    <p:extLst>
      <p:ext uri="{BB962C8B-B14F-4D97-AF65-F5344CB8AC3E}">
        <p14:creationId xmlns:p14="http://schemas.microsoft.com/office/powerpoint/2010/main" val="27382154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ABFC-9D3C-4D37-972D-59B7C3824558}"/>
              </a:ext>
            </a:extLst>
          </p:cNvPr>
          <p:cNvSpPr>
            <a:spLocks noGrp="1"/>
          </p:cNvSpPr>
          <p:nvPr>
            <p:ph type="title"/>
          </p:nvPr>
        </p:nvSpPr>
        <p:spPr>
          <a:xfrm>
            <a:off x="387458" y="1442304"/>
            <a:ext cx="10972800" cy="904386"/>
          </a:xfrm>
        </p:spPr>
        <p:txBody>
          <a:bodyPr>
            <a:normAutofit fontScale="90000"/>
          </a:bodyPr>
          <a:lstStyle/>
          <a:p>
            <a:r>
              <a:rPr lang="en-US" sz="4800" dirty="0">
                <a:solidFill>
                  <a:schemeClr val="accent5">
                    <a:lumMod val="75000"/>
                  </a:schemeClr>
                </a:solidFill>
              </a:rPr>
              <a:t>Questions?</a:t>
            </a:r>
            <a:br>
              <a:rPr lang="en-US" sz="2667" b="0" dirty="0">
                <a:solidFill>
                  <a:schemeClr val="accent5">
                    <a:lumMod val="75000"/>
                  </a:schemeClr>
                </a:solidFill>
              </a:rPr>
            </a:br>
            <a:br>
              <a:rPr lang="en-US" sz="2667" b="0" dirty="0">
                <a:solidFill>
                  <a:schemeClr val="accent5">
                    <a:lumMod val="75000"/>
                  </a:schemeClr>
                </a:solidFill>
              </a:rPr>
            </a:br>
            <a:br>
              <a:rPr lang="en-US" dirty="0">
                <a:solidFill>
                  <a:schemeClr val="accent5">
                    <a:lumMod val="75000"/>
                  </a:schemeClr>
                </a:solidFill>
              </a:rPr>
            </a:br>
            <a:endParaRPr lang="en-US" dirty="0">
              <a:solidFill>
                <a:schemeClr val="accent5">
                  <a:lumMod val="75000"/>
                </a:schemeClr>
              </a:solidFill>
            </a:endParaRPr>
          </a:p>
        </p:txBody>
      </p:sp>
      <p:sp>
        <p:nvSpPr>
          <p:cNvPr id="5" name="TextBox 4">
            <a:extLst>
              <a:ext uri="{FF2B5EF4-FFF2-40B4-BE49-F238E27FC236}">
                <a16:creationId xmlns:a16="http://schemas.microsoft.com/office/drawing/2014/main" id="{8CE5B2B4-14D9-C4F3-6AAC-C5534572B5BA}"/>
              </a:ext>
            </a:extLst>
          </p:cNvPr>
          <p:cNvSpPr txBox="1"/>
          <p:nvPr/>
        </p:nvSpPr>
        <p:spPr>
          <a:xfrm>
            <a:off x="387458" y="1749799"/>
            <a:ext cx="9656298" cy="830997"/>
          </a:xfrm>
          <a:prstGeom prst="rect">
            <a:avLst/>
          </a:prstGeom>
          <a:noFill/>
        </p:spPr>
        <p:txBody>
          <a:bodyPr wrap="none" rtlCol="0">
            <a:spAutoFit/>
          </a:bodyPr>
          <a:lstStyle/>
          <a:p>
            <a:r>
              <a:rPr lang="en-US" sz="2400" b="1" dirty="0">
                <a:solidFill>
                  <a:srgbClr val="000000"/>
                </a:solidFill>
              </a:rPr>
              <a:t>SVI Website: </a:t>
            </a:r>
            <a:r>
              <a:rPr lang="en-US" sz="2400" b="1" dirty="0">
                <a:hlinkClick r:id="rId3"/>
              </a:rPr>
              <a:t>https://www.atsdr.cdc.gov/placeandhealth/svi/index.html</a:t>
            </a:r>
            <a:r>
              <a:rPr lang="en-US" sz="2400" b="1" dirty="0"/>
              <a:t>    </a:t>
            </a:r>
            <a:br>
              <a:rPr lang="en-US" sz="2400" b="1" dirty="0"/>
            </a:br>
            <a:r>
              <a:rPr lang="en-US" sz="2400" b="1" dirty="0">
                <a:solidFill>
                  <a:srgbClr val="000000"/>
                </a:solidFill>
              </a:rPr>
              <a:t>SVI Coordinator Email: </a:t>
            </a:r>
            <a:r>
              <a:rPr lang="en-US" sz="2400" b="1" dirty="0">
                <a:hlinkClick r:id="rId4"/>
              </a:rPr>
              <a:t>svi_coordinator@cdc.gov</a:t>
            </a:r>
            <a:endParaRPr lang="en-US" sz="2400" b="1" dirty="0"/>
          </a:p>
        </p:txBody>
      </p:sp>
      <p:sp>
        <p:nvSpPr>
          <p:cNvPr id="4" name="Text Placeholder 5">
            <a:extLst>
              <a:ext uri="{FF2B5EF4-FFF2-40B4-BE49-F238E27FC236}">
                <a16:creationId xmlns:a16="http://schemas.microsoft.com/office/drawing/2014/main" id="{B2F27B4C-078B-4FA4-BCBB-790004E7266E}"/>
              </a:ext>
            </a:extLst>
          </p:cNvPr>
          <p:cNvSpPr txBox="1">
            <a:spLocks/>
          </p:cNvSpPr>
          <p:nvPr/>
        </p:nvSpPr>
        <p:spPr bwMode="auto">
          <a:xfrm>
            <a:off x="389839" y="3127156"/>
            <a:ext cx="11414703" cy="6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000"/>
              </a:lnSpc>
              <a:spcBef>
                <a:spcPct val="20000"/>
              </a:spcBef>
              <a:spcAft>
                <a:spcPct val="0"/>
              </a:spcAft>
              <a:buFont typeface="Arial" panose="020B0604020202020204" pitchFamily="34" charset="0"/>
              <a:buNone/>
              <a:defRPr sz="1800" kern="1200" baseline="0">
                <a:solidFill>
                  <a:srgbClr val="75B99D"/>
                </a:solidFill>
                <a:latin typeface="Calibri" pitchFamily="34" charset="0"/>
                <a:ea typeface="+mn-ea"/>
                <a:cs typeface="+mn-cs"/>
              </a:defRPr>
            </a:lvl1pPr>
            <a:lvl2pPr marL="742950" indent="-285750" algn="ctr" rtl="0" eaLnBrk="0" fontAlgn="base" hangingPunct="0">
              <a:spcBef>
                <a:spcPct val="20000"/>
              </a:spcBef>
              <a:spcAft>
                <a:spcPct val="0"/>
              </a:spcAft>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9170">
              <a:lnSpc>
                <a:spcPct val="100000"/>
              </a:lnSpc>
              <a:spcBef>
                <a:spcPts val="0"/>
              </a:spcBef>
              <a:defRPr/>
            </a:pPr>
            <a:r>
              <a:rPr lang="en-US" sz="1467" i="1" dirty="0">
                <a:solidFill>
                  <a:srgbClr val="7F7F7F">
                    <a:lumMod val="50000"/>
                  </a:srgbClr>
                </a:solidFill>
              </a:rPr>
              <a:t>The findings and conclusions in this presentation have not been formally disseminated by the Centers for Disease Control and Prevention/Agency for Toxic Substances and Disease Registry and should not be construed to represent any agency determination or policy.</a:t>
            </a:r>
          </a:p>
          <a:p>
            <a:pPr defTabSz="1219170">
              <a:lnSpc>
                <a:spcPct val="100000"/>
              </a:lnSpc>
              <a:spcBef>
                <a:spcPts val="0"/>
              </a:spcBef>
              <a:defRPr/>
            </a:pPr>
            <a:endParaRPr lang="en-US" sz="2133" i="1" dirty="0"/>
          </a:p>
        </p:txBody>
      </p:sp>
    </p:spTree>
    <p:extLst>
      <p:ext uri="{BB962C8B-B14F-4D97-AF65-F5344CB8AC3E}">
        <p14:creationId xmlns:p14="http://schemas.microsoft.com/office/powerpoint/2010/main" val="14950787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0C0619-5497-47B4-A43A-4DC7E1A3D6FC}"/>
              </a:ext>
            </a:extLst>
          </p:cNvPr>
          <p:cNvSpPr>
            <a:spLocks noGrp="1"/>
          </p:cNvSpPr>
          <p:nvPr>
            <p:ph type="title"/>
          </p:nvPr>
        </p:nvSpPr>
        <p:spPr>
          <a:xfrm>
            <a:off x="609600" y="402336"/>
            <a:ext cx="10972800" cy="1143000"/>
          </a:xfrm>
        </p:spPr>
        <p:txBody>
          <a:bodyPr/>
          <a:lstStyle/>
          <a:p>
            <a:r>
              <a:rPr lang="en-US" sz="3200" dirty="0">
                <a:solidFill>
                  <a:srgbClr val="000000"/>
                </a:solidFill>
              </a:rPr>
              <a:t>The History of the CDC/ATSDR Social Vulnerability Index</a:t>
            </a:r>
          </a:p>
        </p:txBody>
      </p:sp>
      <p:sp>
        <p:nvSpPr>
          <p:cNvPr id="5" name="Content Placeholder 2">
            <a:extLst>
              <a:ext uri="{FF2B5EF4-FFF2-40B4-BE49-F238E27FC236}">
                <a16:creationId xmlns:a16="http://schemas.microsoft.com/office/drawing/2014/main" id="{10C01E0B-0181-4831-B5A9-E93121F1E7EF}"/>
              </a:ext>
            </a:extLst>
          </p:cNvPr>
          <p:cNvSpPr>
            <a:spLocks noGrp="1"/>
          </p:cNvSpPr>
          <p:nvPr>
            <p:ph idx="1"/>
          </p:nvPr>
        </p:nvSpPr>
        <p:spPr>
          <a:xfrm>
            <a:off x="609599" y="1730069"/>
            <a:ext cx="10972800" cy="4493635"/>
          </a:xfrm>
        </p:spPr>
        <p:txBody>
          <a:bodyPr/>
          <a:lstStyle/>
          <a:p>
            <a:pPr marL="457189" lvl="1" indent="-457189">
              <a:buClr>
                <a:srgbClr val="005DAA"/>
              </a:buClr>
              <a:buSzPct val="100000"/>
              <a:buFont typeface="Wingdings" panose="05000000000000000000" pitchFamily="2" charset="2"/>
              <a:buChar char="§"/>
            </a:pPr>
            <a:r>
              <a:rPr lang="en-US" dirty="0"/>
              <a:t>The Pandemic and All-Hazards Preparedness Act of 2006 cited public health preparedness and response capabilities as critical needs for the United States.</a:t>
            </a:r>
          </a:p>
          <a:p>
            <a:pPr marL="457189" lvl="1" indent="-457189">
              <a:buClr>
                <a:srgbClr val="005DAA"/>
              </a:buClr>
              <a:buSzPct val="100000"/>
              <a:buFont typeface="Wingdings" panose="05000000000000000000" pitchFamily="2" charset="2"/>
              <a:buChar char="§"/>
            </a:pPr>
            <a:endParaRPr lang="en-US" dirty="0"/>
          </a:p>
          <a:p>
            <a:pPr marL="457189" lvl="1" indent="-457189">
              <a:buClr>
                <a:srgbClr val="005DAA"/>
              </a:buClr>
              <a:buSzPct val="100000"/>
              <a:buFont typeface="Wingdings" panose="05000000000000000000" pitchFamily="2" charset="2"/>
              <a:buChar char="§"/>
            </a:pPr>
            <a:r>
              <a:rPr lang="en-US" dirty="0"/>
              <a:t>CDC decided to build agency capacity by addressing social vulnerability to disasters.</a:t>
            </a:r>
          </a:p>
          <a:p>
            <a:pPr marL="457189" lvl="1" indent="-457189">
              <a:buClr>
                <a:srgbClr val="005DAA"/>
              </a:buClr>
              <a:buSzPct val="100000"/>
              <a:buFont typeface="Wingdings" panose="05000000000000000000" pitchFamily="2" charset="2"/>
              <a:buChar char="§"/>
            </a:pPr>
            <a:endParaRPr lang="en-US" dirty="0"/>
          </a:p>
          <a:p>
            <a:pPr marL="457189" lvl="1" indent="-457189">
              <a:buClr>
                <a:srgbClr val="005DAA"/>
              </a:buClr>
              <a:buSzPct val="100000"/>
              <a:buFont typeface="Wingdings" panose="05000000000000000000" pitchFamily="2" charset="2"/>
              <a:buChar char="§"/>
            </a:pPr>
            <a:r>
              <a:rPr lang="en-US" dirty="0"/>
              <a:t>GRASP began developing SVI in 2007 and disseminated SVI in 2011.</a:t>
            </a:r>
          </a:p>
        </p:txBody>
      </p:sp>
    </p:spTree>
    <p:extLst>
      <p:ext uri="{BB962C8B-B14F-4D97-AF65-F5344CB8AC3E}">
        <p14:creationId xmlns:p14="http://schemas.microsoft.com/office/powerpoint/2010/main" val="2561788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53C848-E814-42E9-80A5-6E82A1BD1088}"/>
              </a:ext>
            </a:extLst>
          </p:cNvPr>
          <p:cNvSpPr>
            <a:spLocks noGrp="1"/>
          </p:cNvSpPr>
          <p:nvPr>
            <p:ph type="title"/>
          </p:nvPr>
        </p:nvSpPr>
        <p:spPr>
          <a:xfrm>
            <a:off x="609600" y="410428"/>
            <a:ext cx="10972800" cy="1143000"/>
          </a:xfrm>
        </p:spPr>
        <p:txBody>
          <a:bodyPr/>
          <a:lstStyle/>
          <a:p>
            <a:r>
              <a:rPr lang="en-US" sz="3200" dirty="0">
                <a:solidFill>
                  <a:srgbClr val="000000"/>
                </a:solidFill>
              </a:rPr>
              <a:t>The Purpose of the CDC/ATSDR Social Vulnerability Index</a:t>
            </a:r>
          </a:p>
        </p:txBody>
      </p:sp>
      <p:pic>
        <p:nvPicPr>
          <p:cNvPr id="10" name="Picture 9" descr="A white home with structural damage surrounded by debris. Two people wearing coats are looking at the disaster area.">
            <a:extLst>
              <a:ext uri="{FF2B5EF4-FFF2-40B4-BE49-F238E27FC236}">
                <a16:creationId xmlns:a16="http://schemas.microsoft.com/office/drawing/2014/main" id="{3090D813-B7FD-4F59-8D55-71F1565C30EC}"/>
              </a:ext>
            </a:extLst>
          </p:cNvPr>
          <p:cNvPicPr>
            <a:picLocks noChangeAspect="1"/>
          </p:cNvPicPr>
          <p:nvPr/>
        </p:nvPicPr>
        <p:blipFill>
          <a:blip r:embed="rId3"/>
          <a:stretch>
            <a:fillRect/>
          </a:stretch>
        </p:blipFill>
        <p:spPr>
          <a:xfrm>
            <a:off x="739823" y="1895580"/>
            <a:ext cx="5336651" cy="4183003"/>
          </a:xfrm>
          <a:prstGeom prst="rect">
            <a:avLst/>
          </a:prstGeom>
        </p:spPr>
      </p:pic>
      <p:sp>
        <p:nvSpPr>
          <p:cNvPr id="2" name="TextBox 1">
            <a:extLst>
              <a:ext uri="{FF2B5EF4-FFF2-40B4-BE49-F238E27FC236}">
                <a16:creationId xmlns:a16="http://schemas.microsoft.com/office/drawing/2014/main" id="{23245966-164A-AEE0-EEF5-A8F4E32DC75D}"/>
              </a:ext>
            </a:extLst>
          </p:cNvPr>
          <p:cNvSpPr txBox="1"/>
          <p:nvPr/>
        </p:nvSpPr>
        <p:spPr>
          <a:xfrm>
            <a:off x="736600" y="5575300"/>
            <a:ext cx="5328098" cy="523220"/>
          </a:xfrm>
          <a:prstGeom prst="rect">
            <a:avLst/>
          </a:prstGeom>
          <a:solidFill>
            <a:schemeClr val="bg2"/>
          </a:solidFill>
        </p:spPr>
        <p:txBody>
          <a:bodyPr wrap="square" rtlCol="0">
            <a:spAutoFit/>
          </a:bodyPr>
          <a:lstStyle/>
          <a:p>
            <a:pPr algn="ctr"/>
            <a:r>
              <a:rPr lang="en-US" sz="1400" dirty="0"/>
              <a:t>Hurricane Sandy, Breezy Point, NY, October 2012</a:t>
            </a:r>
          </a:p>
          <a:p>
            <a:pPr algn="ctr"/>
            <a:r>
              <a:rPr lang="en-US" sz="1400" i="1" dirty="0">
                <a:latin typeface="Segoe UI" panose="020B0502040204020203" pitchFamily="34" charset="0"/>
              </a:rPr>
              <a:t>P</a:t>
            </a:r>
            <a:r>
              <a:rPr lang="en-US" sz="1400" i="1" dirty="0">
                <a:effectLst/>
                <a:latin typeface="Segoe UI" panose="020B0502040204020203" pitchFamily="34" charset="0"/>
              </a:rPr>
              <a:t>hotographer: Pauline Tran, CDC public health image library</a:t>
            </a:r>
            <a:endParaRPr lang="en-US" sz="1400" i="1" dirty="0"/>
          </a:p>
        </p:txBody>
      </p:sp>
      <p:sp>
        <p:nvSpPr>
          <p:cNvPr id="9" name="Content Placeholder 2">
            <a:extLst>
              <a:ext uri="{FF2B5EF4-FFF2-40B4-BE49-F238E27FC236}">
                <a16:creationId xmlns:a16="http://schemas.microsoft.com/office/drawing/2014/main" id="{8812FF45-A736-4BF3-87A0-965418C82EAE}"/>
              </a:ext>
            </a:extLst>
          </p:cNvPr>
          <p:cNvSpPr>
            <a:spLocks noGrp="1"/>
          </p:cNvSpPr>
          <p:nvPr>
            <p:ph idx="1"/>
          </p:nvPr>
        </p:nvSpPr>
        <p:spPr>
          <a:xfrm>
            <a:off x="6140003" y="1895579"/>
            <a:ext cx="5944420" cy="4328124"/>
          </a:xfrm>
        </p:spPr>
        <p:txBody>
          <a:bodyPr/>
          <a:lstStyle/>
          <a:p>
            <a:pPr marL="457189" lvl="1" indent="-457189">
              <a:buClr>
                <a:srgbClr val="005DAA"/>
              </a:buClr>
              <a:buSzPct val="100000"/>
              <a:buFont typeface="Wingdings" panose="05000000000000000000" pitchFamily="2" charset="2"/>
              <a:buChar char="§"/>
            </a:pPr>
            <a:r>
              <a:rPr lang="en-US" dirty="0"/>
              <a:t>Social vulnerability refers to the demographic and socioeconomic factors that adversely affect communities that encounter hazards and other community-level stressors.</a:t>
            </a:r>
          </a:p>
          <a:p>
            <a:pPr marL="457189" lvl="1" indent="-457189">
              <a:spcBef>
                <a:spcPts val="1200"/>
              </a:spcBef>
              <a:buClr>
                <a:srgbClr val="005DAA"/>
              </a:buClr>
              <a:buSzPct val="100000"/>
              <a:buFont typeface="Wingdings" panose="05000000000000000000" pitchFamily="2" charset="2"/>
              <a:buChar char="§"/>
            </a:pPr>
            <a:r>
              <a:rPr lang="en-US" dirty="0"/>
              <a:t>SVI was developed as a place-based index, database, and mapping tool to assist public health officials with identifying and quantifying socially vulnerable communities.</a:t>
            </a:r>
          </a:p>
        </p:txBody>
      </p:sp>
    </p:spTree>
    <p:extLst>
      <p:ext uri="{BB962C8B-B14F-4D97-AF65-F5344CB8AC3E}">
        <p14:creationId xmlns:p14="http://schemas.microsoft.com/office/powerpoint/2010/main" val="35628235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67B2-7463-41F3-9550-8F6B5225FE80}"/>
              </a:ext>
            </a:extLst>
          </p:cNvPr>
          <p:cNvSpPr>
            <a:spLocks noGrp="1"/>
          </p:cNvSpPr>
          <p:nvPr>
            <p:ph type="title"/>
          </p:nvPr>
        </p:nvSpPr>
        <p:spPr>
          <a:xfrm>
            <a:off x="609600" y="402336"/>
            <a:ext cx="10972800" cy="1143000"/>
          </a:xfrm>
        </p:spPr>
        <p:txBody>
          <a:bodyPr/>
          <a:lstStyle/>
          <a:p>
            <a:r>
              <a:rPr lang="en-US" sz="3200" dirty="0">
                <a:solidFill>
                  <a:srgbClr val="000000"/>
                </a:solidFill>
              </a:rPr>
              <a:t>The Methodology of the CDC/ATSDR Social Vulnerability Index</a:t>
            </a:r>
          </a:p>
        </p:txBody>
      </p:sp>
      <p:sp>
        <p:nvSpPr>
          <p:cNvPr id="5" name="Content Placeholder 2">
            <a:extLst>
              <a:ext uri="{FF2B5EF4-FFF2-40B4-BE49-F238E27FC236}">
                <a16:creationId xmlns:a16="http://schemas.microsoft.com/office/drawing/2014/main" id="{0964F027-9F2E-4BC7-AD15-E6468ACDCEBA}"/>
              </a:ext>
            </a:extLst>
          </p:cNvPr>
          <p:cNvSpPr txBox="1">
            <a:spLocks/>
          </p:cNvSpPr>
          <p:nvPr/>
        </p:nvSpPr>
        <p:spPr bwMode="auto">
          <a:xfrm>
            <a:off x="776065" y="1839843"/>
            <a:ext cx="6035260" cy="474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lnSpc>
                <a:spcPts val="2200"/>
              </a:lnSpc>
              <a:spcBef>
                <a:spcPct val="20000"/>
              </a:spcBef>
              <a:spcAft>
                <a:spcPct val="0"/>
              </a:spcAft>
              <a:buFont typeface="Arial" panose="020B0604020202020204" pitchFamily="34" charset="0"/>
              <a:buNone/>
              <a:defRPr sz="2400" kern="1200" baseline="0">
                <a:solidFill>
                  <a:srgbClr val="005DAA"/>
                </a:solidFill>
                <a:latin typeface="Calibri" pitchFamily="34" charset="0"/>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Calibri" panose="020F0502020204030204" pitchFamily="34" charset="0"/>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Calibri" panose="020F0502020204030204" pitchFamily="34" charset="0"/>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Calibri" panose="020F0502020204030204" pitchFamily="34" charset="0"/>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80990" indent="-380990" defTabSz="1219170">
              <a:lnSpc>
                <a:spcPct val="100000"/>
              </a:lnSpc>
              <a:buClr>
                <a:srgbClr val="005DAA"/>
              </a:buClr>
              <a:buFont typeface="Wingdings" panose="05000000000000000000" pitchFamily="2" charset="2"/>
              <a:buChar char="§"/>
              <a:defRPr/>
            </a:pPr>
            <a:r>
              <a:rPr lang="en-US" dirty="0">
                <a:solidFill>
                  <a:srgbClr val="000000"/>
                </a:solidFill>
                <a:latin typeface="Calibri"/>
                <a:cs typeface="Calibri"/>
              </a:rPr>
              <a:t>SVI uses Census Bureau data to measure the relative social vulnerability of U.S. communities.</a:t>
            </a:r>
          </a:p>
          <a:p>
            <a:pPr marL="380990" indent="-380990" defTabSz="1219170">
              <a:lnSpc>
                <a:spcPct val="100000"/>
              </a:lnSpc>
              <a:buClr>
                <a:srgbClr val="005DAA"/>
              </a:buClr>
              <a:buFont typeface="Wingdings" panose="05000000000000000000" pitchFamily="2" charset="2"/>
              <a:buChar char="§"/>
              <a:defRPr/>
            </a:pPr>
            <a:r>
              <a:rPr lang="en-US" dirty="0">
                <a:solidFill>
                  <a:srgbClr val="000000"/>
                </a:solidFill>
                <a:latin typeface="Calibri"/>
                <a:cs typeface="Calibri"/>
              </a:rPr>
              <a:t>SVI uses percentile ranks to score the social vulnerability of a community from 0 to 1.</a:t>
            </a:r>
          </a:p>
          <a:p>
            <a:pPr marL="380990" indent="-380990" defTabSz="1219170">
              <a:lnSpc>
                <a:spcPct val="100000"/>
              </a:lnSpc>
              <a:buClr>
                <a:srgbClr val="005DAA"/>
              </a:buClr>
              <a:buFont typeface="Wingdings" panose="05000000000000000000" pitchFamily="2" charset="2"/>
              <a:buChar char="§"/>
              <a:defRPr/>
            </a:pPr>
            <a:r>
              <a:rPr lang="en-US" dirty="0">
                <a:solidFill>
                  <a:srgbClr val="000000"/>
                </a:solidFill>
                <a:latin typeface="Calibri"/>
                <a:cs typeface="Calibri"/>
              </a:rPr>
              <a:t>SVI has been developed for U.S. census tracts and counties at national and state levels (including Puerto Rico &amp; tribal tracts).</a:t>
            </a:r>
          </a:p>
          <a:p>
            <a:pPr marL="380990" indent="-380990" defTabSz="1219170">
              <a:lnSpc>
                <a:spcPct val="100000"/>
              </a:lnSpc>
              <a:buClr>
                <a:srgbClr val="005DAA"/>
              </a:buClr>
              <a:buFont typeface="Wingdings" panose="05000000000000000000" pitchFamily="2" charset="2"/>
              <a:buChar char="§"/>
              <a:defRPr/>
            </a:pPr>
            <a:r>
              <a:rPr lang="en-US" dirty="0">
                <a:solidFill>
                  <a:srgbClr val="000000"/>
                </a:solidFill>
                <a:latin typeface="Calibri"/>
                <a:cs typeface="Calibri"/>
              </a:rPr>
              <a:t>SVI is available for 2000, 2010, 2014, 2016, 2018, and 2020.</a:t>
            </a:r>
          </a:p>
        </p:txBody>
      </p:sp>
      <p:sp>
        <p:nvSpPr>
          <p:cNvPr id="4" name="Rectangle 3">
            <a:extLst>
              <a:ext uri="{FF2B5EF4-FFF2-40B4-BE49-F238E27FC236}">
                <a16:creationId xmlns:a16="http://schemas.microsoft.com/office/drawing/2014/main" id="{C3F3EE8D-16C9-4221-BF97-503FA66D6DBF}"/>
              </a:ext>
            </a:extLst>
          </p:cNvPr>
          <p:cNvSpPr/>
          <p:nvPr/>
        </p:nvSpPr>
        <p:spPr>
          <a:xfrm>
            <a:off x="6874879" y="1665436"/>
            <a:ext cx="5029720" cy="318100"/>
          </a:xfrm>
          <a:prstGeom prst="rect">
            <a:avLst/>
          </a:prstGeom>
        </p:spPr>
        <p:txBody>
          <a:bodyPr wrap="square">
            <a:spAutoFit/>
          </a:bodyPr>
          <a:lstStyle/>
          <a:p>
            <a:pPr algn="ctr" defTabSz="1219170" eaLnBrk="0" fontAlgn="base" hangingPunct="0">
              <a:spcBef>
                <a:spcPct val="0"/>
              </a:spcBef>
              <a:spcAft>
                <a:spcPct val="0"/>
              </a:spcAft>
              <a:defRPr/>
            </a:pPr>
            <a:r>
              <a:rPr lang="en-US" sz="1467" b="1" dirty="0">
                <a:solidFill>
                  <a:srgbClr val="000000"/>
                </a:solidFill>
                <a:latin typeface="Calibri" panose="020F0502020204030204" pitchFamily="34" charset="0"/>
                <a:cs typeface="Calibri" panose="020F0502020204030204" pitchFamily="34" charset="0"/>
              </a:rPr>
              <a:t>Components of the Social Vulnerability Index</a:t>
            </a:r>
          </a:p>
        </p:txBody>
      </p:sp>
      <p:pic>
        <p:nvPicPr>
          <p:cNvPr id="6" name="Picture 5" descr="Image of the 16 individual variables comprising the four themes, which make up the Overall SVI.&#10;">
            <a:extLst>
              <a:ext uri="{FF2B5EF4-FFF2-40B4-BE49-F238E27FC236}">
                <a16:creationId xmlns:a16="http://schemas.microsoft.com/office/drawing/2014/main" id="{7F61F937-F3EE-4BDF-AB55-523EB99F7C0A}"/>
              </a:ext>
            </a:extLst>
          </p:cNvPr>
          <p:cNvPicPr>
            <a:picLocks noChangeAspect="1"/>
          </p:cNvPicPr>
          <p:nvPr/>
        </p:nvPicPr>
        <p:blipFill>
          <a:blip r:embed="rId3"/>
          <a:stretch>
            <a:fillRect/>
          </a:stretch>
        </p:blipFill>
        <p:spPr>
          <a:xfrm>
            <a:off x="6915532" y="2130149"/>
            <a:ext cx="5029720" cy="4125281"/>
          </a:xfrm>
          <a:prstGeom prst="rect">
            <a:avLst/>
          </a:prstGeom>
        </p:spPr>
      </p:pic>
    </p:spTree>
    <p:extLst>
      <p:ext uri="{BB962C8B-B14F-4D97-AF65-F5344CB8AC3E}">
        <p14:creationId xmlns:p14="http://schemas.microsoft.com/office/powerpoint/2010/main" val="33459071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6ACA-A600-4A81-B17D-82AAB662E838}"/>
              </a:ext>
            </a:extLst>
          </p:cNvPr>
          <p:cNvSpPr>
            <a:spLocks noGrp="1"/>
          </p:cNvSpPr>
          <p:nvPr>
            <p:ph type="title"/>
          </p:nvPr>
        </p:nvSpPr>
        <p:spPr>
          <a:xfrm>
            <a:off x="609599" y="402336"/>
            <a:ext cx="11254039" cy="1143000"/>
          </a:xfrm>
        </p:spPr>
        <p:txBody>
          <a:bodyPr/>
          <a:lstStyle/>
          <a:p>
            <a:r>
              <a:rPr lang="en-US" sz="3200" dirty="0">
                <a:solidFill>
                  <a:srgbClr val="000000"/>
                </a:solidFill>
              </a:rPr>
              <a:t>The CDC/ATSDR Social Vulnerability Index is a Complete Toolbox</a:t>
            </a:r>
          </a:p>
        </p:txBody>
      </p:sp>
      <p:grpSp>
        <p:nvGrpSpPr>
          <p:cNvPr id="4" name="Group 3" descr="A map of the United States showing county SVI and a screenshot of the SVI raw data.">
            <a:extLst>
              <a:ext uri="{FF2B5EF4-FFF2-40B4-BE49-F238E27FC236}">
                <a16:creationId xmlns:a16="http://schemas.microsoft.com/office/drawing/2014/main" id="{2C5C74B2-5065-FC99-C296-C5AF39281BCF}"/>
              </a:ext>
            </a:extLst>
          </p:cNvPr>
          <p:cNvGrpSpPr/>
          <p:nvPr/>
        </p:nvGrpSpPr>
        <p:grpSpPr>
          <a:xfrm>
            <a:off x="328362" y="1334561"/>
            <a:ext cx="11535276" cy="4538088"/>
            <a:chOff x="328362" y="1334561"/>
            <a:chExt cx="11535276" cy="4538088"/>
          </a:xfrm>
        </p:grpSpPr>
        <p:pic>
          <p:nvPicPr>
            <p:cNvPr id="17" name="Picture 16">
              <a:extLst>
                <a:ext uri="{FF2B5EF4-FFF2-40B4-BE49-F238E27FC236}">
                  <a16:creationId xmlns:a16="http://schemas.microsoft.com/office/drawing/2014/main" id="{1F4C8B26-27F9-43DB-9ED5-A1FEAD98A16A}"/>
                </a:ext>
              </a:extLst>
            </p:cNvPr>
            <p:cNvPicPr>
              <a:picLocks noChangeAspect="1"/>
            </p:cNvPicPr>
            <p:nvPr/>
          </p:nvPicPr>
          <p:blipFill rotWithShape="1">
            <a:blip r:embed="rId3"/>
            <a:srcRect r="17945"/>
            <a:stretch/>
          </p:blipFill>
          <p:spPr>
            <a:xfrm>
              <a:off x="3611164" y="1334561"/>
              <a:ext cx="8252474" cy="3776129"/>
            </a:xfrm>
            <a:prstGeom prst="rect">
              <a:avLst/>
            </a:prstGeom>
            <a:ln w="28575">
              <a:solidFill>
                <a:schemeClr val="tx1"/>
              </a:solidFill>
            </a:ln>
          </p:spPr>
        </p:pic>
        <p:pic>
          <p:nvPicPr>
            <p:cNvPr id="6" name="Picture 5" descr="Map&#10;&#10;Description automatically generated">
              <a:extLst>
                <a:ext uri="{FF2B5EF4-FFF2-40B4-BE49-F238E27FC236}">
                  <a16:creationId xmlns:a16="http://schemas.microsoft.com/office/drawing/2014/main" id="{397491D1-A121-933E-8A7B-B6B26404E422}"/>
                </a:ext>
              </a:extLst>
            </p:cNvPr>
            <p:cNvPicPr>
              <a:picLocks noChangeAspect="1"/>
            </p:cNvPicPr>
            <p:nvPr/>
          </p:nvPicPr>
          <p:blipFill rotWithShape="1">
            <a:blip r:embed="rId4">
              <a:extLst>
                <a:ext uri="{28A0092B-C50C-407E-A947-70E740481C1C}">
                  <a14:useLocalDpi xmlns:a14="http://schemas.microsoft.com/office/drawing/2010/main" val="0"/>
                </a:ext>
              </a:extLst>
            </a:blip>
            <a:srcRect t="6098" b="5566"/>
            <a:stretch/>
          </p:blipFill>
          <p:spPr>
            <a:xfrm>
              <a:off x="328362" y="1965278"/>
              <a:ext cx="6255634" cy="3907371"/>
            </a:xfrm>
            <a:prstGeom prst="rect">
              <a:avLst/>
            </a:prstGeom>
            <a:ln w="38100">
              <a:solidFill>
                <a:schemeClr val="tx1"/>
              </a:solidFill>
            </a:ln>
          </p:spPr>
        </p:pic>
      </p:grpSp>
      <p:sp>
        <p:nvSpPr>
          <p:cNvPr id="3" name="TextBox 2">
            <a:extLst>
              <a:ext uri="{FF2B5EF4-FFF2-40B4-BE49-F238E27FC236}">
                <a16:creationId xmlns:a16="http://schemas.microsoft.com/office/drawing/2014/main" id="{E396D062-8B53-7E38-5E76-AAD5F627607F}"/>
              </a:ext>
            </a:extLst>
          </p:cNvPr>
          <p:cNvSpPr txBox="1"/>
          <p:nvPr/>
        </p:nvSpPr>
        <p:spPr>
          <a:xfrm>
            <a:off x="5612103" y="5990171"/>
            <a:ext cx="5321300" cy="246221"/>
          </a:xfrm>
          <a:prstGeom prst="rect">
            <a:avLst/>
          </a:prstGeom>
          <a:noFill/>
        </p:spPr>
        <p:txBody>
          <a:bodyPr wrap="square" rtlCol="0">
            <a:spAutoFit/>
          </a:bodyPr>
          <a:lstStyle/>
          <a:p>
            <a:r>
              <a:rPr lang="en-US" sz="500" i="0" dirty="0">
                <a:solidFill>
                  <a:srgbClr val="000000"/>
                </a:solidFill>
                <a:effectLst/>
                <a:latin typeface="Open Sans" panose="020B0606030504020204" pitchFamily="34" charset="0"/>
              </a:rPr>
              <a:t>Centers for Disease Control and Prevention/ Agency for Toxic Substances and Disease Registry/ Geospatial Research, Analysis, and Services Program. CDC/ATSDR Social Vulnerability Index 2020 Database U.S. </a:t>
            </a:r>
            <a:r>
              <a:rPr lang="en-US" sz="500" i="0" u="sng" dirty="0">
                <a:solidFill>
                  <a:srgbClr val="075290"/>
                </a:solidFill>
                <a:effectLst/>
                <a:latin typeface="Open Sans" panose="020B0606030504020204" pitchFamily="34" charset="0"/>
                <a:hlinkClick r:id="rId5"/>
              </a:rPr>
              <a:t>https://www.atsdr.cdc.gov/placeandhealth/svi/data_documentation_download.html</a:t>
            </a:r>
            <a:r>
              <a:rPr lang="en-US" sz="500" i="0" dirty="0">
                <a:solidFill>
                  <a:srgbClr val="000000"/>
                </a:solidFill>
                <a:effectLst/>
                <a:latin typeface="Open Sans" panose="020B0606030504020204" pitchFamily="34" charset="0"/>
              </a:rPr>
              <a:t>. Accessed on Oct 14, 2023.</a:t>
            </a:r>
            <a:endParaRPr lang="en-US" sz="500" dirty="0"/>
          </a:p>
        </p:txBody>
      </p:sp>
    </p:spTree>
    <p:extLst>
      <p:ext uri="{BB962C8B-B14F-4D97-AF65-F5344CB8AC3E}">
        <p14:creationId xmlns:p14="http://schemas.microsoft.com/office/powerpoint/2010/main" val="42751092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215A7-70C5-AAF0-B8A5-4E2E18FD1163}"/>
              </a:ext>
            </a:extLst>
          </p:cNvPr>
          <p:cNvSpPr txBox="1">
            <a:spLocks noGrp="1"/>
          </p:cNvSpPr>
          <p:nvPr>
            <p:ph type="title" idx="4294967295"/>
          </p:nvPr>
        </p:nvSpPr>
        <p:spPr>
          <a:xfrm>
            <a:off x="1343026" y="0"/>
            <a:ext cx="9272238"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Prepared Social Vulnerability Index (SVI) County Map </a:t>
            </a:r>
          </a:p>
        </p:txBody>
      </p:sp>
      <p:sp>
        <p:nvSpPr>
          <p:cNvPr id="11" name="TextBox 10">
            <a:extLst>
              <a:ext uri="{FF2B5EF4-FFF2-40B4-BE49-F238E27FC236}">
                <a16:creationId xmlns:a16="http://schemas.microsoft.com/office/drawing/2014/main" id="{9D6E89E7-5F1F-E2B9-8B70-BCD620864E94}"/>
              </a:ext>
            </a:extLst>
          </p:cNvPr>
          <p:cNvSpPr txBox="1"/>
          <p:nvPr/>
        </p:nvSpPr>
        <p:spPr>
          <a:xfrm>
            <a:off x="644949" y="948290"/>
            <a:ext cx="4946382" cy="369332"/>
          </a:xfrm>
          <a:prstGeom prst="rect">
            <a:avLst/>
          </a:prstGeom>
          <a:noFill/>
          <a:ln w="63500">
            <a:noFill/>
          </a:ln>
        </p:spPr>
        <p:txBody>
          <a:bodyPr wrap="square" rtlCol="0" anchor="b">
            <a:spAutoFit/>
          </a:bodyPr>
          <a:lstStyle/>
          <a:p>
            <a:r>
              <a:rPr lang="en-US" b="1" dirty="0">
                <a:solidFill>
                  <a:srgbClr val="0A5DAB"/>
                </a:solidFill>
                <a:latin typeface="Calibri" panose="020F0502020204030204" pitchFamily="34" charset="0"/>
                <a:cs typeface="Calibri" panose="020F0502020204030204" pitchFamily="34" charset="0"/>
              </a:rPr>
              <a:t>2020 Overall SVI for Dekalb County, GA</a:t>
            </a:r>
          </a:p>
        </p:txBody>
      </p:sp>
      <p:pic>
        <p:nvPicPr>
          <p:cNvPr id="4" name="Picture 3" descr="A map showing the 2020 overall SVI rankings for Dekalb County, GA.">
            <a:extLst>
              <a:ext uri="{FF2B5EF4-FFF2-40B4-BE49-F238E27FC236}">
                <a16:creationId xmlns:a16="http://schemas.microsoft.com/office/drawing/2014/main" id="{D4F92B12-A6A4-F112-6B14-42F9AF3E169B}"/>
              </a:ext>
            </a:extLst>
          </p:cNvPr>
          <p:cNvPicPr>
            <a:picLocks noChangeAspect="1"/>
          </p:cNvPicPr>
          <p:nvPr/>
        </p:nvPicPr>
        <p:blipFill>
          <a:blip r:embed="rId3"/>
          <a:stretch>
            <a:fillRect/>
          </a:stretch>
        </p:blipFill>
        <p:spPr>
          <a:xfrm>
            <a:off x="644948" y="1376461"/>
            <a:ext cx="5491787" cy="4480630"/>
          </a:xfrm>
          <a:prstGeom prst="rect">
            <a:avLst/>
          </a:prstGeom>
        </p:spPr>
      </p:pic>
      <p:sp>
        <p:nvSpPr>
          <p:cNvPr id="12" name="TextBox 11">
            <a:extLst>
              <a:ext uri="{FF2B5EF4-FFF2-40B4-BE49-F238E27FC236}">
                <a16:creationId xmlns:a16="http://schemas.microsoft.com/office/drawing/2014/main" id="{9ADF30F8-CD7C-510E-B057-EFA767B7FFA5}"/>
              </a:ext>
            </a:extLst>
          </p:cNvPr>
          <p:cNvSpPr txBox="1"/>
          <p:nvPr/>
        </p:nvSpPr>
        <p:spPr>
          <a:xfrm>
            <a:off x="6572144" y="921409"/>
            <a:ext cx="4946382" cy="369332"/>
          </a:xfrm>
          <a:prstGeom prst="rect">
            <a:avLst/>
          </a:prstGeom>
          <a:noFill/>
        </p:spPr>
        <p:txBody>
          <a:bodyPr wrap="square">
            <a:spAutoFit/>
          </a:bodyPr>
          <a:lstStyle/>
          <a:p>
            <a:r>
              <a:rPr lang="en-US" sz="1800" b="1" dirty="0">
                <a:solidFill>
                  <a:srgbClr val="0A5DAB"/>
                </a:solidFill>
                <a:latin typeface="Calibri" panose="020F0502020204030204" pitchFamily="34" charset="0"/>
                <a:cs typeface="Calibri" panose="020F0502020204030204" pitchFamily="34" charset="0"/>
              </a:rPr>
              <a:t>2020 SVI Themes for Dekalb County, GA</a:t>
            </a:r>
          </a:p>
        </p:txBody>
      </p:sp>
      <p:pic>
        <p:nvPicPr>
          <p:cNvPr id="7" name="Picture 6" descr="4 maps of Dekalb County showing census tracts labeled with each SVI theme.">
            <a:extLst>
              <a:ext uri="{FF2B5EF4-FFF2-40B4-BE49-F238E27FC236}">
                <a16:creationId xmlns:a16="http://schemas.microsoft.com/office/drawing/2014/main" id="{62C2B7C5-6E39-DB4C-4FDA-D89CD726C159}"/>
              </a:ext>
            </a:extLst>
          </p:cNvPr>
          <p:cNvPicPr>
            <a:picLocks noChangeAspect="1"/>
          </p:cNvPicPr>
          <p:nvPr/>
        </p:nvPicPr>
        <p:blipFill>
          <a:blip r:embed="rId4"/>
          <a:stretch>
            <a:fillRect/>
          </a:stretch>
        </p:blipFill>
        <p:spPr>
          <a:xfrm>
            <a:off x="6572144" y="1280863"/>
            <a:ext cx="4578774" cy="4655728"/>
          </a:xfrm>
          <a:prstGeom prst="rect">
            <a:avLst/>
          </a:prstGeom>
        </p:spPr>
      </p:pic>
      <p:sp>
        <p:nvSpPr>
          <p:cNvPr id="2" name="Content Placeholder 1">
            <a:extLst>
              <a:ext uri="{FF2B5EF4-FFF2-40B4-BE49-F238E27FC236}">
                <a16:creationId xmlns:a16="http://schemas.microsoft.com/office/drawing/2014/main" id="{B6C56556-B0A6-D95B-3182-8BAF8C3BFA88}"/>
              </a:ext>
            </a:extLst>
          </p:cNvPr>
          <p:cNvSpPr txBox="1">
            <a:spLocks noGrp="1"/>
          </p:cNvSpPr>
          <p:nvPr>
            <p:ph idx="1"/>
          </p:nvPr>
        </p:nvSpPr>
        <p:spPr>
          <a:xfrm>
            <a:off x="377331" y="6189664"/>
            <a:ext cx="11437338" cy="161583"/>
          </a:xfrm>
          <a:prstGeom prst="rect">
            <a:avLst/>
          </a:prstGeom>
          <a:noFill/>
        </p:spPr>
        <p:txBody>
          <a:bodyPr wrap="square" rtlCol="0">
            <a:spAutoFit/>
          </a:bodyPr>
          <a:lstStyle/>
          <a:p>
            <a:pPr marL="0" indent="0">
              <a:buNone/>
            </a:pPr>
            <a:r>
              <a:rPr lang="en-US" sz="500" i="0" dirty="0">
                <a:solidFill>
                  <a:srgbClr val="000000"/>
                </a:solidFill>
                <a:effectLst/>
                <a:latin typeface="Open Sans" panose="020B0606030504020204" pitchFamily="34" charset="0"/>
              </a:rPr>
              <a:t>Centers for Disease Control and Prevention/ Agency for Toxic Substances and Disease Registry/ Geospatial Research, Analysis, and Services Program. CDC/ATSDR Social Vulnerability Index 2020 Allegheny County Prepared County Map. </a:t>
            </a:r>
            <a:r>
              <a:rPr lang="en-US" sz="500" dirty="0">
                <a:hlinkClick r:id="rId5"/>
              </a:rPr>
              <a:t>https://svi.cdc.gov/Documents/CountyMaps/2020/Pennsylvania/Pennsylvania2020_Allegheny.pdf</a:t>
            </a:r>
            <a:r>
              <a:rPr lang="en-US" sz="500" i="0" dirty="0">
                <a:solidFill>
                  <a:srgbClr val="000000"/>
                </a:solidFill>
                <a:effectLst/>
                <a:latin typeface="Open Sans" panose="020B0606030504020204" pitchFamily="34" charset="0"/>
              </a:rPr>
              <a:t>. Accessed on Oct 14, 2023.</a:t>
            </a:r>
            <a:endParaRPr lang="en-US" sz="500" dirty="0"/>
          </a:p>
        </p:txBody>
      </p:sp>
    </p:spTree>
    <p:extLst>
      <p:ext uri="{BB962C8B-B14F-4D97-AF65-F5344CB8AC3E}">
        <p14:creationId xmlns:p14="http://schemas.microsoft.com/office/powerpoint/2010/main" val="10073381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8912-D13B-42A8-A1F0-BF6B0D764D59}"/>
              </a:ext>
            </a:extLst>
          </p:cNvPr>
          <p:cNvSpPr>
            <a:spLocks noGrp="1"/>
          </p:cNvSpPr>
          <p:nvPr>
            <p:ph type="title"/>
          </p:nvPr>
        </p:nvSpPr>
        <p:spPr>
          <a:xfrm>
            <a:off x="609600" y="402336"/>
            <a:ext cx="10972800" cy="1143000"/>
          </a:xfrm>
        </p:spPr>
        <p:txBody>
          <a:bodyPr/>
          <a:lstStyle/>
          <a:p>
            <a:pPr algn="ctr"/>
            <a:r>
              <a:rPr lang="en-US" sz="3200" dirty="0">
                <a:solidFill>
                  <a:srgbClr val="000000"/>
                </a:solidFill>
              </a:rPr>
              <a:t>Application of the SVI in Descriptive Epidemiology: </a:t>
            </a:r>
            <a:br>
              <a:rPr lang="en-US" sz="3200" dirty="0">
                <a:solidFill>
                  <a:srgbClr val="000000"/>
                </a:solidFill>
              </a:rPr>
            </a:br>
            <a:r>
              <a:rPr lang="en-US" sz="3200" dirty="0">
                <a:solidFill>
                  <a:srgbClr val="000000"/>
                </a:solidFill>
              </a:rPr>
              <a:t>Natural Disasters</a:t>
            </a:r>
          </a:p>
        </p:txBody>
      </p:sp>
      <p:pic>
        <p:nvPicPr>
          <p:cNvPr id="6" name="Picture 5" descr="Map shows drowning deaths and SVI value for age 65 and older. ">
            <a:extLst>
              <a:ext uri="{FF2B5EF4-FFF2-40B4-BE49-F238E27FC236}">
                <a16:creationId xmlns:a16="http://schemas.microsoft.com/office/drawing/2014/main" id="{C5C08D9C-95D8-488E-A86D-1870134175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867" y="1626917"/>
            <a:ext cx="4708634" cy="360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descr="Map shows percentage of mail received in 2009 over percentage of mail received in 2005 prior to Hurricane Katrina.">
            <a:extLst>
              <a:ext uri="{FF2B5EF4-FFF2-40B4-BE49-F238E27FC236}">
                <a16:creationId xmlns:a16="http://schemas.microsoft.com/office/drawing/2014/main" id="{A9A63BBD-047A-6095-B870-A473163BE970}"/>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233253" y="1663795"/>
            <a:ext cx="4708634" cy="35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EF02FD43-5349-E8C0-EEEB-F719CF1D2BDA}"/>
              </a:ext>
            </a:extLst>
          </p:cNvPr>
          <p:cNvSpPr txBox="1"/>
          <p:nvPr/>
        </p:nvSpPr>
        <p:spPr>
          <a:xfrm>
            <a:off x="4489269" y="5450285"/>
            <a:ext cx="3513906" cy="754053"/>
          </a:xfrm>
          <a:prstGeom prst="rect">
            <a:avLst/>
          </a:prstGeom>
          <a:noFill/>
        </p:spPr>
        <p:txBody>
          <a:bodyPr wrap="square" rtlCol="0">
            <a:spAutoFit/>
          </a:bodyPr>
          <a:lstStyle/>
          <a:p>
            <a:pPr marL="0" indent="0" algn="ctr">
              <a:buNone/>
            </a:pPr>
            <a:r>
              <a:rPr lang="en-US" sz="1500" b="1" dirty="0">
                <a:solidFill>
                  <a:srgbClr val="0A5DAB"/>
                </a:solidFill>
              </a:rPr>
              <a:t>What are some ways these data can be used for public health interventions?</a:t>
            </a:r>
          </a:p>
          <a:p>
            <a:pPr marL="0" indent="0" algn="ctr">
              <a:buNone/>
            </a:pPr>
            <a:r>
              <a:rPr lang="en-US" sz="1300" dirty="0">
                <a:solidFill>
                  <a:srgbClr val="0A5DAB"/>
                </a:solidFill>
              </a:rPr>
              <a:t>Reply in chat!</a:t>
            </a:r>
          </a:p>
        </p:txBody>
      </p:sp>
      <p:sp>
        <p:nvSpPr>
          <p:cNvPr id="4" name="TextBox 3">
            <a:extLst>
              <a:ext uri="{FF2B5EF4-FFF2-40B4-BE49-F238E27FC236}">
                <a16:creationId xmlns:a16="http://schemas.microsoft.com/office/drawing/2014/main" id="{81AD6102-D3C5-A23C-192D-22BB43D535B8}"/>
              </a:ext>
            </a:extLst>
          </p:cNvPr>
          <p:cNvSpPr txBox="1"/>
          <p:nvPr/>
        </p:nvSpPr>
        <p:spPr>
          <a:xfrm>
            <a:off x="644813" y="6144330"/>
            <a:ext cx="10902373" cy="200055"/>
          </a:xfrm>
          <a:prstGeom prst="rect">
            <a:avLst/>
          </a:prstGeom>
          <a:noFill/>
        </p:spPr>
        <p:txBody>
          <a:bodyPr wrap="square">
            <a:spAutoFit/>
          </a:bodyPr>
          <a:lstStyle/>
          <a:p>
            <a:pPr algn="ctr"/>
            <a:r>
              <a:rPr lang="en-US" sz="700" dirty="0"/>
              <a:t> Flanagan, B., Gregory, E.W., </a:t>
            </a:r>
            <a:r>
              <a:rPr lang="en-US" sz="700" dirty="0" err="1"/>
              <a:t>Hallisey</a:t>
            </a:r>
            <a:r>
              <a:rPr lang="en-US" sz="700" dirty="0"/>
              <a:t>, E., </a:t>
            </a:r>
            <a:r>
              <a:rPr lang="en-US" sz="700" dirty="0" err="1"/>
              <a:t>Heitgerd</a:t>
            </a:r>
            <a:r>
              <a:rPr lang="en-US" sz="700" dirty="0"/>
              <a:t>, J.L., &amp; Lewis, B. (2011). A Social Vulnerability Index for Disaster Management. Journal of Homeland Security and Emergency Management, 8.</a:t>
            </a:r>
          </a:p>
        </p:txBody>
      </p:sp>
    </p:spTree>
    <p:extLst>
      <p:ext uri="{BB962C8B-B14F-4D97-AF65-F5344CB8AC3E}">
        <p14:creationId xmlns:p14="http://schemas.microsoft.com/office/powerpoint/2010/main" val="2811625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936084-BAF3-993E-F017-C7D3F2BF8BDD}"/>
              </a:ext>
            </a:extLst>
          </p:cNvPr>
          <p:cNvSpPr txBox="1">
            <a:spLocks noGrp="1"/>
          </p:cNvSpPr>
          <p:nvPr>
            <p:ph type="title" idx="4294967295"/>
          </p:nvPr>
        </p:nvSpPr>
        <p:spPr>
          <a:xfrm>
            <a:off x="1576735" y="281974"/>
            <a:ext cx="9038527" cy="985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3733" b="1" kern="1200" baseline="0">
                <a:solidFill>
                  <a:srgbClr val="005DAA"/>
                </a:solidFill>
                <a:effectLst/>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itchFamily="34" charset="0"/>
                <a:ea typeface="+mj-ea"/>
                <a:cs typeface="+mj-cs"/>
              </a:rPr>
              <a:t>Application of the SVI in Descriptive Epidemiology: COVID-19 Pandemic</a:t>
            </a:r>
          </a:p>
        </p:txBody>
      </p:sp>
      <p:sp>
        <p:nvSpPr>
          <p:cNvPr id="9" name="TextBox 8">
            <a:extLst>
              <a:ext uri="{FF2B5EF4-FFF2-40B4-BE49-F238E27FC236}">
                <a16:creationId xmlns:a16="http://schemas.microsoft.com/office/drawing/2014/main" id="{6F22CC19-2776-DEC8-F423-8136A01E8363}"/>
              </a:ext>
            </a:extLst>
          </p:cNvPr>
          <p:cNvSpPr txBox="1"/>
          <p:nvPr/>
        </p:nvSpPr>
        <p:spPr>
          <a:xfrm>
            <a:off x="609494" y="1706299"/>
            <a:ext cx="11101860" cy="369332"/>
          </a:xfrm>
          <a:prstGeom prst="rect">
            <a:avLst/>
          </a:prstGeom>
          <a:noFill/>
        </p:spPr>
        <p:txBody>
          <a:bodyPr wrap="square" rtlCol="0">
            <a:spAutoFit/>
          </a:bodyPr>
          <a:lstStyle/>
          <a:p>
            <a:pPr algn="ctr"/>
            <a:r>
              <a:rPr lang="en-US" dirty="0"/>
              <a:t>Scatterplot of 2018 Overall SVI Percentile Ranking vs Vaccination in Louisiana from December 2020 – October 2021</a:t>
            </a:r>
            <a:r>
              <a:rPr lang="en-US" baseline="30000" dirty="0"/>
              <a:t> </a:t>
            </a:r>
          </a:p>
        </p:txBody>
      </p:sp>
      <p:pic>
        <p:nvPicPr>
          <p:cNvPr id="10" name="Picture 9" descr="There is a scatter plot graph. The x-axis has the overall SVI. The y-axis is the number of vaccines completed.">
            <a:extLst>
              <a:ext uri="{FF2B5EF4-FFF2-40B4-BE49-F238E27FC236}">
                <a16:creationId xmlns:a16="http://schemas.microsoft.com/office/drawing/2014/main" id="{473C3021-35D5-C0F1-7FA6-F4660E6CEE90}"/>
              </a:ext>
            </a:extLst>
          </p:cNvPr>
          <p:cNvPicPr>
            <a:picLocks noChangeAspect="1"/>
          </p:cNvPicPr>
          <p:nvPr/>
        </p:nvPicPr>
        <p:blipFill>
          <a:blip r:embed="rId3"/>
          <a:stretch>
            <a:fillRect/>
          </a:stretch>
        </p:blipFill>
        <p:spPr>
          <a:xfrm>
            <a:off x="3388174" y="2165586"/>
            <a:ext cx="4829147" cy="3619884"/>
          </a:xfrm>
          <a:prstGeom prst="rect">
            <a:avLst/>
          </a:prstGeom>
        </p:spPr>
      </p:pic>
      <p:sp>
        <p:nvSpPr>
          <p:cNvPr id="11" name="TextBox 10">
            <a:extLst>
              <a:ext uri="{FF2B5EF4-FFF2-40B4-BE49-F238E27FC236}">
                <a16:creationId xmlns:a16="http://schemas.microsoft.com/office/drawing/2014/main" id="{E7A588D9-83E8-9533-2A8D-3BA3414FA246}"/>
              </a:ext>
            </a:extLst>
          </p:cNvPr>
          <p:cNvSpPr txBox="1"/>
          <p:nvPr/>
        </p:nvSpPr>
        <p:spPr>
          <a:xfrm>
            <a:off x="644811" y="6007279"/>
            <a:ext cx="10902373" cy="253916"/>
          </a:xfrm>
          <a:prstGeom prst="rect">
            <a:avLst/>
          </a:prstGeom>
          <a:noFill/>
        </p:spPr>
        <p:txBody>
          <a:bodyPr wrap="square">
            <a:spAutoFit/>
          </a:bodyPr>
          <a:lstStyle/>
          <a:p>
            <a:r>
              <a:rPr lang="en-US" sz="1050" dirty="0"/>
              <a:t> Bhuiyan MAN, Davis TC, Arnold CL, et al. Using the social vulnerability index to assess COVID-19 vaccine uptake in Louisiana. </a:t>
            </a:r>
            <a:r>
              <a:rPr lang="en-US" sz="1050" dirty="0" err="1"/>
              <a:t>GeoJournal</a:t>
            </a:r>
            <a:r>
              <a:rPr lang="en-US" sz="1050" dirty="0"/>
              <a:t>. 2023;88(3):3239-3248. doi:10.1007/s10708-022-10802-5  </a:t>
            </a:r>
          </a:p>
        </p:txBody>
      </p:sp>
    </p:spTree>
    <p:extLst>
      <p:ext uri="{BB962C8B-B14F-4D97-AF65-F5344CB8AC3E}">
        <p14:creationId xmlns:p14="http://schemas.microsoft.com/office/powerpoint/2010/main" val="144966044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Evergreen Template" id="{3D5400DD-0712-4163-BE73-3DD99E0B4D83}" vid="{57140352-3981-41EF-809D-E8016A13AE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20267</TotalTime>
  <Words>5595</Words>
  <Application>Microsoft Office PowerPoint</Application>
  <PresentationFormat>Widescreen</PresentationFormat>
  <Paragraphs>360</Paragraphs>
  <Slides>20</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Calibri</vt:lpstr>
      <vt:lpstr>Calibri </vt:lpstr>
      <vt:lpstr>Calibri Light</vt:lpstr>
      <vt:lpstr>Cambria</vt:lpstr>
      <vt:lpstr>Courier New</vt:lpstr>
      <vt:lpstr>Myriad Web Pro</vt:lpstr>
      <vt:lpstr>Open Sans</vt:lpstr>
      <vt:lpstr>Segoe UI</vt:lpstr>
      <vt:lpstr>Wingdings</vt:lpstr>
      <vt:lpstr>Office Theme</vt:lpstr>
      <vt:lpstr>NCEH_ATSDR_combined</vt:lpstr>
      <vt:lpstr>The CDC/ATSDR Social Vulnerability Index</vt:lpstr>
      <vt:lpstr>Today’s Agenda</vt:lpstr>
      <vt:lpstr>The History of the CDC/ATSDR Social Vulnerability Index</vt:lpstr>
      <vt:lpstr>The Purpose of the CDC/ATSDR Social Vulnerability Index</vt:lpstr>
      <vt:lpstr>The Methodology of the CDC/ATSDR Social Vulnerability Index</vt:lpstr>
      <vt:lpstr>The CDC/ATSDR Social Vulnerability Index is a Complete Toolbox</vt:lpstr>
      <vt:lpstr>Prepared Social Vulnerability Index (SVI) County Map </vt:lpstr>
      <vt:lpstr>Application of the SVI in Descriptive Epidemiology:  Natural Disasters</vt:lpstr>
      <vt:lpstr>Application of the SVI in Descriptive Epidemiology: COVID-19 Pandemic</vt:lpstr>
      <vt:lpstr>Application of the SVI in Descriptive Epidemiology: COVID-19 Pandemic</vt:lpstr>
      <vt:lpstr>Application of the SVI in Descriptive Epidemiology: SVI &amp; Preterm Birth (cont.)</vt:lpstr>
      <vt:lpstr>Application of the SVI in Descriptive Epidemiology: SVI &amp; Preterm Birth</vt:lpstr>
      <vt:lpstr>Application of the SVI in Descriptive Epidemiology: SVI &amp; Preterm Birth (cont.)</vt:lpstr>
      <vt:lpstr>Application of the SVI in Descriptive Epidemiology: SVI &amp; Preterm Birth (cont.)</vt:lpstr>
      <vt:lpstr>Application of the SVI in Descriptive Epidemiology: SVI &amp; Preterm Birth (cont.)</vt:lpstr>
      <vt:lpstr>What are some other ways these SVI data can be used for public health?</vt:lpstr>
      <vt:lpstr>What are some ways these data can be used for public health?</vt:lpstr>
      <vt:lpstr>Activity: Create your own Concept Map using the SVI</vt:lpstr>
      <vt:lpstr>References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Social Vulnerability Index and Applications for Social Epidemiology</dc:title>
  <dc:creator>White, Kaylin (ATSDR/OAD/OIA)</dc:creator>
  <cp:lastModifiedBy>Lee, Anna (CDC/NCEH/OD) (CTR)</cp:lastModifiedBy>
  <cp:revision>64</cp:revision>
  <dcterms:created xsi:type="dcterms:W3CDTF">2023-09-26T18:24:05Z</dcterms:created>
  <dcterms:modified xsi:type="dcterms:W3CDTF">2024-05-15T19:30:19Z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2023-09-26T18:31:58Z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b79d8de1-7722-44ed-863b-4b17b3c91657</vt:lpwstr>
  </property>
  <property fmtid="{D5CDD505-2E9C-101B-9397-08002B2CF9AE}" pid="8" name="MSIP_Label_8af03ff0-41c5-4c41-b55e-fabb8fae94be_ContentBits">
    <vt:lpwstr>0</vt:lpwstr>
  </property>
</Properties>
</file>